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2.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5" r:id="rId1"/>
    <p:sldMasterId id="2147483667" r:id="rId2"/>
    <p:sldMasterId id="2147483669" r:id="rId3"/>
    <p:sldMasterId id="2147483671" r:id="rId4"/>
    <p:sldMasterId id="2147483715" r:id="rId5"/>
  </p:sldMasterIdLst>
  <p:notesMasterIdLst>
    <p:notesMasterId r:id="rId80"/>
  </p:notesMasterIdLst>
  <p:handoutMasterIdLst>
    <p:handoutMasterId r:id="rId81"/>
  </p:handoutMasterIdLst>
  <p:sldIdLst>
    <p:sldId id="366" r:id="rId6"/>
    <p:sldId id="397" r:id="rId7"/>
    <p:sldId id="367" r:id="rId8"/>
    <p:sldId id="431" r:id="rId9"/>
    <p:sldId id="432" r:id="rId10"/>
    <p:sldId id="368" r:id="rId11"/>
    <p:sldId id="420" r:id="rId12"/>
    <p:sldId id="369" r:id="rId13"/>
    <p:sldId id="440" r:id="rId14"/>
    <p:sldId id="441" r:id="rId15"/>
    <p:sldId id="442" r:id="rId16"/>
    <p:sldId id="443" r:id="rId17"/>
    <p:sldId id="444" r:id="rId18"/>
    <p:sldId id="372" r:id="rId19"/>
    <p:sldId id="373" r:id="rId20"/>
    <p:sldId id="421" r:id="rId21"/>
    <p:sldId id="375" r:id="rId22"/>
    <p:sldId id="412" r:id="rId23"/>
    <p:sldId id="377" r:id="rId24"/>
    <p:sldId id="416" r:id="rId25"/>
    <p:sldId id="467" r:id="rId26"/>
    <p:sldId id="413" r:id="rId27"/>
    <p:sldId id="448" r:id="rId28"/>
    <p:sldId id="417" r:id="rId29"/>
    <p:sldId id="422" r:id="rId30"/>
    <p:sldId id="398" r:id="rId31"/>
    <p:sldId id="406" r:id="rId32"/>
    <p:sldId id="400" r:id="rId33"/>
    <p:sldId id="401" r:id="rId34"/>
    <p:sldId id="402" r:id="rId35"/>
    <p:sldId id="403" r:id="rId36"/>
    <p:sldId id="435" r:id="rId37"/>
    <p:sldId id="423" r:id="rId38"/>
    <p:sldId id="433" r:id="rId39"/>
    <p:sldId id="451" r:id="rId40"/>
    <p:sldId id="436" r:id="rId41"/>
    <p:sldId id="445" r:id="rId42"/>
    <p:sldId id="446" r:id="rId43"/>
    <p:sldId id="447" r:id="rId44"/>
    <p:sldId id="425" r:id="rId45"/>
    <p:sldId id="437" r:id="rId46"/>
    <p:sldId id="449" r:id="rId47"/>
    <p:sldId id="450" r:id="rId48"/>
    <p:sldId id="452" r:id="rId49"/>
    <p:sldId id="453" r:id="rId50"/>
    <p:sldId id="454" r:id="rId51"/>
    <p:sldId id="455" r:id="rId52"/>
    <p:sldId id="456" r:id="rId53"/>
    <p:sldId id="458" r:id="rId54"/>
    <p:sldId id="459" r:id="rId55"/>
    <p:sldId id="460" r:id="rId56"/>
    <p:sldId id="461" r:id="rId57"/>
    <p:sldId id="466" r:id="rId58"/>
    <p:sldId id="462" r:id="rId59"/>
    <p:sldId id="268" r:id="rId60"/>
    <p:sldId id="464" r:id="rId61"/>
    <p:sldId id="465" r:id="rId62"/>
    <p:sldId id="291" r:id="rId63"/>
    <p:sldId id="304" r:id="rId64"/>
    <p:sldId id="311" r:id="rId65"/>
    <p:sldId id="278" r:id="rId66"/>
    <p:sldId id="329" r:id="rId67"/>
    <p:sldId id="330" r:id="rId68"/>
    <p:sldId id="331" r:id="rId69"/>
    <p:sldId id="427" r:id="rId70"/>
    <p:sldId id="407" r:id="rId71"/>
    <p:sldId id="409" r:id="rId72"/>
    <p:sldId id="410" r:id="rId73"/>
    <p:sldId id="411" r:id="rId74"/>
    <p:sldId id="428" r:id="rId75"/>
    <p:sldId id="317" r:id="rId76"/>
    <p:sldId id="404" r:id="rId77"/>
    <p:sldId id="430" r:id="rId78"/>
    <p:sldId id="429" r:id="rId79"/>
  </p:sldIdLst>
  <p:sldSz cx="9144000" cy="6858000" type="screen4x3"/>
  <p:notesSz cx="6797675" cy="9926638"/>
  <p:defaultTextStyle>
    <a:defPPr>
      <a:defRPr lang="en-US"/>
    </a:defPPr>
    <a:lvl1pPr algn="l" rtl="0" fontAlgn="base">
      <a:spcBef>
        <a:spcPct val="0"/>
      </a:spcBef>
      <a:spcAft>
        <a:spcPct val="0"/>
      </a:spcAft>
      <a:defRPr sz="1600" kern="1200">
        <a:solidFill>
          <a:schemeClr val="tx1"/>
        </a:solidFill>
        <a:latin typeface="Trebuchet MS" pitchFamily="34" charset="0"/>
        <a:ea typeface="+mn-ea"/>
        <a:cs typeface="+mn-cs"/>
      </a:defRPr>
    </a:lvl1pPr>
    <a:lvl2pPr marL="457200" algn="l" rtl="0" fontAlgn="base">
      <a:spcBef>
        <a:spcPct val="0"/>
      </a:spcBef>
      <a:spcAft>
        <a:spcPct val="0"/>
      </a:spcAft>
      <a:defRPr sz="1600" kern="1200">
        <a:solidFill>
          <a:schemeClr val="tx1"/>
        </a:solidFill>
        <a:latin typeface="Trebuchet MS" pitchFamily="34" charset="0"/>
        <a:ea typeface="+mn-ea"/>
        <a:cs typeface="+mn-cs"/>
      </a:defRPr>
    </a:lvl2pPr>
    <a:lvl3pPr marL="914400" algn="l" rtl="0" fontAlgn="base">
      <a:spcBef>
        <a:spcPct val="0"/>
      </a:spcBef>
      <a:spcAft>
        <a:spcPct val="0"/>
      </a:spcAft>
      <a:defRPr sz="1600" kern="1200">
        <a:solidFill>
          <a:schemeClr val="tx1"/>
        </a:solidFill>
        <a:latin typeface="Trebuchet MS" pitchFamily="34" charset="0"/>
        <a:ea typeface="+mn-ea"/>
        <a:cs typeface="+mn-cs"/>
      </a:defRPr>
    </a:lvl3pPr>
    <a:lvl4pPr marL="1371600" algn="l" rtl="0" fontAlgn="base">
      <a:spcBef>
        <a:spcPct val="0"/>
      </a:spcBef>
      <a:spcAft>
        <a:spcPct val="0"/>
      </a:spcAft>
      <a:defRPr sz="1600" kern="1200">
        <a:solidFill>
          <a:schemeClr val="tx1"/>
        </a:solidFill>
        <a:latin typeface="Trebuchet MS" pitchFamily="34" charset="0"/>
        <a:ea typeface="+mn-ea"/>
        <a:cs typeface="+mn-cs"/>
      </a:defRPr>
    </a:lvl4pPr>
    <a:lvl5pPr marL="1828800" algn="l" rtl="0" fontAlgn="base">
      <a:spcBef>
        <a:spcPct val="0"/>
      </a:spcBef>
      <a:spcAft>
        <a:spcPct val="0"/>
      </a:spcAft>
      <a:defRPr sz="1600" kern="1200">
        <a:solidFill>
          <a:schemeClr val="tx1"/>
        </a:solidFill>
        <a:latin typeface="Trebuchet MS" pitchFamily="34" charset="0"/>
        <a:ea typeface="+mn-ea"/>
        <a:cs typeface="+mn-cs"/>
      </a:defRPr>
    </a:lvl5pPr>
    <a:lvl6pPr marL="2286000" algn="l" defTabSz="914400" rtl="0" eaLnBrk="1" latinLnBrk="0" hangingPunct="1">
      <a:defRPr sz="1600" kern="1200">
        <a:solidFill>
          <a:schemeClr val="tx1"/>
        </a:solidFill>
        <a:latin typeface="Trebuchet MS" pitchFamily="34" charset="0"/>
        <a:ea typeface="+mn-ea"/>
        <a:cs typeface="+mn-cs"/>
      </a:defRPr>
    </a:lvl6pPr>
    <a:lvl7pPr marL="2743200" algn="l" defTabSz="914400" rtl="0" eaLnBrk="1" latinLnBrk="0" hangingPunct="1">
      <a:defRPr sz="1600" kern="1200">
        <a:solidFill>
          <a:schemeClr val="tx1"/>
        </a:solidFill>
        <a:latin typeface="Trebuchet MS" pitchFamily="34" charset="0"/>
        <a:ea typeface="+mn-ea"/>
        <a:cs typeface="+mn-cs"/>
      </a:defRPr>
    </a:lvl7pPr>
    <a:lvl8pPr marL="3200400" algn="l" defTabSz="914400" rtl="0" eaLnBrk="1" latinLnBrk="0" hangingPunct="1">
      <a:defRPr sz="1600" kern="1200">
        <a:solidFill>
          <a:schemeClr val="tx1"/>
        </a:solidFill>
        <a:latin typeface="Trebuchet MS" pitchFamily="34" charset="0"/>
        <a:ea typeface="+mn-ea"/>
        <a:cs typeface="+mn-cs"/>
      </a:defRPr>
    </a:lvl8pPr>
    <a:lvl9pPr marL="3657600" algn="l" defTabSz="914400" rtl="0" eaLnBrk="1" latinLnBrk="0" hangingPunct="1">
      <a:defRPr sz="1600" kern="1200">
        <a:solidFill>
          <a:schemeClr val="tx1"/>
        </a:solidFill>
        <a:latin typeface="Trebuchet MS"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EA"/>
    <a:srgbClr val="E5F7FF"/>
    <a:srgbClr val="FEE4F4"/>
    <a:srgbClr val="E2E3E4"/>
    <a:srgbClr val="F3F7D5"/>
    <a:srgbClr val="FFF8CC"/>
    <a:srgbClr val="C9F0FF"/>
    <a:srgbClr val="FFC8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2" autoAdjust="0"/>
    <p:restoredTop sz="86140" autoAdjust="0"/>
  </p:normalViewPr>
  <p:slideViewPr>
    <p:cSldViewPr snapToGrid="0">
      <p:cViewPr>
        <p:scale>
          <a:sx n="66" d="100"/>
          <a:sy n="66"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064"/>
    </p:cViewPr>
  </p:sorterViewPr>
  <p:notesViewPr>
    <p:cSldViewPr snapToGrid="0">
      <p:cViewPr>
        <p:scale>
          <a:sx n="100" d="100"/>
          <a:sy n="100" d="100"/>
        </p:scale>
        <p:origin x="-1656"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5" name="Rectangle 5"/>
          <p:cNvSpPr>
            <a:spLocks noGrp="1" noChangeArrowheads="1"/>
          </p:cNvSpPr>
          <p:nvPr>
            <p:ph type="sldNum" sz="quarter" idx="3"/>
          </p:nvPr>
        </p:nvSpPr>
        <p:spPr bwMode="auto">
          <a:xfrm>
            <a:off x="82550" y="9640888"/>
            <a:ext cx="266700" cy="936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defRPr sz="600">
                <a:solidFill>
                  <a:srgbClr val="000000"/>
                </a:solidFill>
              </a:defRPr>
            </a:lvl1pPr>
          </a:lstStyle>
          <a:p>
            <a:pPr>
              <a:defRPr/>
            </a:pPr>
            <a:fld id="{1A0783D5-5242-4D8A-AE0C-5FC0C1204775}" type="slidenum">
              <a:rPr lang="en-US" altLang="zh-CN"/>
              <a:pPr>
                <a:defRPr/>
              </a:pPr>
              <a:t>‹#›</a:t>
            </a:fld>
            <a:endParaRPr lang="en-US" altLang="zh-CN"/>
          </a:p>
        </p:txBody>
      </p:sp>
      <p:sp>
        <p:nvSpPr>
          <p:cNvPr id="225288" name="Text Box 8"/>
          <p:cNvSpPr txBox="1">
            <a:spLocks noChangeArrowheads="1"/>
          </p:cNvSpPr>
          <p:nvPr/>
        </p:nvSpPr>
        <p:spPr bwMode="auto">
          <a:xfrm rot="16200000">
            <a:off x="-729456" y="8535194"/>
            <a:ext cx="1866900" cy="93662"/>
          </a:xfrm>
          <a:prstGeom prst="rect">
            <a:avLst/>
          </a:prstGeom>
          <a:noFill/>
          <a:ln w="9525">
            <a:noFill/>
            <a:miter lim="800000"/>
            <a:headEnd/>
            <a:tailEnd/>
          </a:ln>
          <a:effectLst/>
        </p:spPr>
        <p:txBody>
          <a:bodyPr lIns="0" tIns="0" rIns="0" bIns="0"/>
          <a:lstStyle/>
          <a:p>
            <a:pPr>
              <a:defRPr/>
            </a:pPr>
            <a:r>
              <a:rPr lang="en-US" altLang="zh-CN" sz="600">
                <a:solidFill>
                  <a:srgbClr val="989CA0"/>
                </a:solidFill>
              </a:rPr>
              <a:t>Copyright 2008 TietoEnator Corporation</a:t>
            </a:r>
          </a:p>
        </p:txBody>
      </p:sp>
    </p:spTree>
    <p:extLst>
      <p:ext uri="{BB962C8B-B14F-4D97-AF65-F5344CB8AC3E}">
        <p14:creationId xmlns:p14="http://schemas.microsoft.com/office/powerpoint/2010/main" val="414156630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2" units="1/cm"/>
          <inkml:channelProperty channel="Y" name="resolution" value="44" units="1/cm"/>
        </inkml:channelProperties>
      </inkml:inkSource>
      <inkml:timestamp xml:id="ts0" timeString="2008-04-18T05:52:32.086"/>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2" units="1/cm"/>
          <inkml:channelProperty channel="Y" name="resolution" value="44" units="1/cm"/>
        </inkml:channelProperties>
      </inkml:inkSource>
      <inkml:timestamp xml:id="ts0" timeString="2008-04-18T05:34:42.352"/>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4"/>
          <p:cNvSpPr>
            <a:spLocks noRot="1" noChangeArrowheads="1" noTextEdit="1"/>
          </p:cNvSpPr>
          <p:nvPr>
            <p:ph type="sldImg" idx="2"/>
          </p:nvPr>
        </p:nvSpPr>
        <p:spPr bwMode="auto">
          <a:xfrm>
            <a:off x="0" y="0"/>
            <a:ext cx="6797675" cy="5143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7" name="Rectangle 5"/>
          <p:cNvSpPr>
            <a:spLocks noGrp="1" noChangeArrowheads="1"/>
          </p:cNvSpPr>
          <p:nvPr>
            <p:ph type="body" sz="quarter" idx="3"/>
          </p:nvPr>
        </p:nvSpPr>
        <p:spPr bwMode="auto">
          <a:xfrm>
            <a:off x="488950" y="5183188"/>
            <a:ext cx="5924550" cy="43005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87399" name="Rectangle 7"/>
          <p:cNvSpPr>
            <a:spLocks noGrp="1" noChangeArrowheads="1"/>
          </p:cNvSpPr>
          <p:nvPr>
            <p:ph type="sldNum" sz="quarter" idx="5"/>
          </p:nvPr>
        </p:nvSpPr>
        <p:spPr bwMode="auto">
          <a:xfrm>
            <a:off x="82550" y="9640888"/>
            <a:ext cx="266700" cy="936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defRPr sz="600">
                <a:solidFill>
                  <a:srgbClr val="000000"/>
                </a:solidFill>
              </a:defRPr>
            </a:lvl1pPr>
          </a:lstStyle>
          <a:p>
            <a:pPr>
              <a:defRPr/>
            </a:pPr>
            <a:fld id="{B8CCD394-8D19-42EE-9E08-A46E1BFD1CD6}" type="slidenum">
              <a:rPr lang="en-US" altLang="zh-CN"/>
              <a:pPr>
                <a:defRPr/>
              </a:pPr>
              <a:t>‹#›</a:t>
            </a:fld>
            <a:endParaRPr lang="en-US" altLang="zh-CN"/>
          </a:p>
        </p:txBody>
      </p:sp>
      <p:sp>
        <p:nvSpPr>
          <p:cNvPr id="187402" name="Text Box 10"/>
          <p:cNvSpPr txBox="1">
            <a:spLocks noChangeArrowheads="1"/>
          </p:cNvSpPr>
          <p:nvPr/>
        </p:nvSpPr>
        <p:spPr bwMode="auto">
          <a:xfrm rot="16200000">
            <a:off x="-729456" y="8535194"/>
            <a:ext cx="1866900" cy="93662"/>
          </a:xfrm>
          <a:prstGeom prst="rect">
            <a:avLst/>
          </a:prstGeom>
          <a:noFill/>
          <a:ln w="9525">
            <a:noFill/>
            <a:miter lim="800000"/>
            <a:headEnd/>
            <a:tailEnd/>
          </a:ln>
          <a:effectLst/>
        </p:spPr>
        <p:txBody>
          <a:bodyPr lIns="0" tIns="0" rIns="0" bIns="0"/>
          <a:lstStyle/>
          <a:p>
            <a:pPr>
              <a:defRPr/>
            </a:pPr>
            <a:r>
              <a:rPr lang="en-US" altLang="zh-CN" sz="600">
                <a:solidFill>
                  <a:srgbClr val="989CA0"/>
                </a:solidFill>
              </a:rPr>
              <a:t>Copyright 2008 TietoEnator Corporation</a:t>
            </a:r>
          </a:p>
        </p:txBody>
      </p:sp>
    </p:spTree>
    <p:extLst>
      <p:ext uri="{BB962C8B-B14F-4D97-AF65-F5344CB8AC3E}">
        <p14:creationId xmlns:p14="http://schemas.microsoft.com/office/powerpoint/2010/main" val="3471604209"/>
      </p:ext>
    </p:extLst>
  </p:cSld>
  <p:clrMap bg1="lt1" tx1="dk1" bg2="lt2" tx2="dk2" accent1="accent1" accent2="accent2" accent3="accent3" accent4="accent4" accent5="accent5" accent6="accent6" hlink="hlink" folHlink="folHlink"/>
  <p:notesStyle>
    <a:lvl1pPr marL="228600" indent="-228600" algn="l" rtl="0" eaLnBrk="0" fontAlgn="base" hangingPunct="0">
      <a:spcBef>
        <a:spcPct val="30000"/>
      </a:spcBef>
      <a:spcAft>
        <a:spcPct val="0"/>
      </a:spcAft>
      <a:buClr>
        <a:srgbClr val="E00034"/>
      </a:buClr>
      <a:buSzPct val="75000"/>
      <a:buChar char="•"/>
      <a:defRPr sz="1200" kern="1200">
        <a:solidFill>
          <a:schemeClr val="tx1"/>
        </a:solidFill>
        <a:latin typeface="Trebuchet MS" pitchFamily="34" charset="0"/>
        <a:ea typeface="+mn-ea"/>
        <a:cs typeface="Arial" charset="0"/>
      </a:defRPr>
    </a:lvl1pPr>
    <a:lvl2pPr marL="685800" indent="-228600" algn="l" rtl="0" eaLnBrk="0" fontAlgn="base" hangingPunct="0">
      <a:spcBef>
        <a:spcPct val="30000"/>
      </a:spcBef>
      <a:spcAft>
        <a:spcPct val="0"/>
      </a:spcAft>
      <a:buClr>
        <a:srgbClr val="E00034"/>
      </a:buClr>
      <a:buSzPct val="75000"/>
      <a:buChar char="•"/>
      <a:defRPr sz="1200" kern="1200">
        <a:solidFill>
          <a:schemeClr val="tx1"/>
        </a:solidFill>
        <a:latin typeface="Trebuchet MS" pitchFamily="34" charset="0"/>
        <a:ea typeface="+mn-ea"/>
        <a:cs typeface="Arial" charset="0"/>
      </a:defRPr>
    </a:lvl2pPr>
    <a:lvl3pPr marL="1143000" indent="-228600" algn="l" rtl="0" eaLnBrk="0" fontAlgn="base" hangingPunct="0">
      <a:spcBef>
        <a:spcPct val="30000"/>
      </a:spcBef>
      <a:spcAft>
        <a:spcPct val="0"/>
      </a:spcAft>
      <a:buClr>
        <a:srgbClr val="E00034"/>
      </a:buClr>
      <a:buSzPct val="75000"/>
      <a:buChar char="•"/>
      <a:defRPr sz="1200" kern="1200">
        <a:solidFill>
          <a:schemeClr val="tx1"/>
        </a:solidFill>
        <a:latin typeface="Trebuchet MS" pitchFamily="34" charset="0"/>
        <a:ea typeface="+mn-ea"/>
        <a:cs typeface="Arial" charset="0"/>
      </a:defRPr>
    </a:lvl3pPr>
    <a:lvl4pPr marL="1600200" indent="-228600" algn="l" rtl="0" eaLnBrk="0" fontAlgn="base" hangingPunct="0">
      <a:spcBef>
        <a:spcPct val="30000"/>
      </a:spcBef>
      <a:spcAft>
        <a:spcPct val="0"/>
      </a:spcAft>
      <a:buClr>
        <a:srgbClr val="E00034"/>
      </a:buClr>
      <a:buSzPct val="75000"/>
      <a:buChar char="•"/>
      <a:defRPr sz="1200" kern="1200">
        <a:solidFill>
          <a:schemeClr val="tx1"/>
        </a:solidFill>
        <a:latin typeface="Trebuchet MS" pitchFamily="34" charset="0"/>
        <a:ea typeface="+mn-ea"/>
        <a:cs typeface="Arial" charset="0"/>
      </a:defRPr>
    </a:lvl4pPr>
    <a:lvl5pPr marL="2057400" indent="-228600" algn="l" rtl="0" eaLnBrk="0" fontAlgn="base" hangingPunct="0">
      <a:spcBef>
        <a:spcPct val="30000"/>
      </a:spcBef>
      <a:spcAft>
        <a:spcPct val="0"/>
      </a:spcAft>
      <a:buClr>
        <a:srgbClr val="E00034"/>
      </a:buClr>
      <a:buSzPct val="75000"/>
      <a:buChar char="•"/>
      <a:defRPr sz="1200" kern="1200">
        <a:solidFill>
          <a:schemeClr val="tx1"/>
        </a:solidFill>
        <a:latin typeface="Trebuchet MS"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30163" y="0"/>
            <a:ext cx="6858001" cy="5143500"/>
          </a:xfrm>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cs typeface="Arial" pitchFamily="34" charset="0"/>
            </a:endParaRP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552BE424-71E8-435F-A60E-CD1DC4F42569}" type="slidenum">
              <a:rPr lang="zh-CN" altLang="en-US" sz="600" smtClean="0">
                <a:solidFill>
                  <a:srgbClr val="000000"/>
                </a:solidFill>
              </a:rPr>
              <a:pPr eaLnBrk="1" hangingPunct="1"/>
              <a:t>1</a:t>
            </a:fld>
            <a:endParaRPr lang="zh-CN" altLang="en-US" sz="600"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30163" y="0"/>
            <a:ext cx="6858001" cy="5143500"/>
          </a:xfrm>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这里的交互就是强调了团队的价值，好的团队能够形成一种默契省去很多复杂的交互问题。</a:t>
            </a:r>
            <a:endParaRPr lang="en-US" altLang="zh-CN" smtClean="0">
              <a:cs typeface="Arial" pitchFamily="34" charset="0"/>
            </a:endParaRPr>
          </a:p>
          <a:p>
            <a:r>
              <a:rPr lang="zh-CN" altLang="en-US" smtClean="0">
                <a:cs typeface="Arial" pitchFamily="34" charset="0"/>
              </a:rPr>
              <a:t>也以交响乐团来举例子，指挥要指挥几十名乐手，一个手势就能表达节奏、强弱等等</a:t>
            </a:r>
            <a:endParaRPr lang="en-US" altLang="zh-CN" smtClean="0">
              <a:cs typeface="Arial" pitchFamily="34" charset="0"/>
            </a:endParaRPr>
          </a:p>
          <a:p>
            <a:r>
              <a:rPr lang="zh-CN" altLang="en-US" smtClean="0">
                <a:cs typeface="Arial" pitchFamily="34" charset="0"/>
              </a:rPr>
              <a:t>好的团队，交互起来也是很简单的，复杂的问题可能几句话就交代清楚了</a:t>
            </a: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6576791E-1E93-4B40-B87F-AA46E5585EB1}" type="slidenum">
              <a:rPr lang="en-US" altLang="zh-CN" sz="600" smtClean="0">
                <a:solidFill>
                  <a:srgbClr val="000000"/>
                </a:solidFill>
              </a:rPr>
              <a:pPr eaLnBrk="1" hangingPunct="1"/>
              <a:t>10</a:t>
            </a:fld>
            <a:endParaRPr lang="en-US" altLang="zh-CN" sz="600" smtClean="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xfrm>
            <a:off x="-30163" y="0"/>
            <a:ext cx="6858001" cy="5143500"/>
          </a:xfrm>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什么才是必要的文档？这很重要。就像居家过日子花钱一样，再吝啬的人对于他觉得值的东西也会很慷慨。</a:t>
            </a:r>
            <a:endParaRPr lang="en-US" altLang="zh-CN" smtClean="0">
              <a:cs typeface="Arial" pitchFamily="34" charset="0"/>
            </a:endParaRPr>
          </a:p>
          <a:p>
            <a:r>
              <a:rPr lang="zh-CN" altLang="en-US" smtClean="0">
                <a:cs typeface="Arial" pitchFamily="34" charset="0"/>
              </a:rPr>
              <a:t>有些文档你现在觉得不必要，可是未来可能很必要；另外分工的情况决定文档的必要性；项目是否有推广价值</a:t>
            </a:r>
            <a:endParaRPr lang="en-US" altLang="zh-CN" smtClean="0">
              <a:cs typeface="Arial" pitchFamily="34" charset="0"/>
            </a:endParaRPr>
          </a:p>
          <a:p>
            <a:r>
              <a:rPr lang="zh-CN" altLang="en-US" smtClean="0">
                <a:cs typeface="Arial" pitchFamily="34" charset="0"/>
              </a:rPr>
              <a:t>再说说什么是无用的文档？为了应付验收后补的文档，</a:t>
            </a:r>
            <a:r>
              <a:rPr lang="en-US" altLang="zh-CN" smtClean="0">
                <a:cs typeface="Arial" pitchFamily="34" charset="0"/>
              </a:rPr>
              <a:t>COPY/PASTE</a:t>
            </a:r>
            <a:r>
              <a:rPr lang="zh-CN" altLang="en-US" smtClean="0">
                <a:cs typeface="Arial" pitchFamily="34" charset="0"/>
              </a:rPr>
              <a:t>出来的文档，不提供信息的文档，不一致的文档</a:t>
            </a:r>
            <a:endParaRPr lang="en-US" altLang="zh-CN" smtClean="0">
              <a:cs typeface="Arial" pitchFamily="34" charset="0"/>
            </a:endParaRPr>
          </a:p>
          <a:p>
            <a:r>
              <a:rPr lang="zh-CN" altLang="en-US" smtClean="0">
                <a:cs typeface="Arial" pitchFamily="34" charset="0"/>
              </a:rPr>
              <a:t>关于文档的重要性我有一个亲身经历，广西电费算法文档</a:t>
            </a: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C6171BD-3E9B-4DA5-AF62-CE3B6B94C4DB}" type="slidenum">
              <a:rPr lang="en-US" altLang="zh-CN" sz="600" smtClean="0">
                <a:solidFill>
                  <a:srgbClr val="000000"/>
                </a:solidFill>
              </a:rPr>
              <a:pPr eaLnBrk="1" hangingPunct="1"/>
              <a:t>11</a:t>
            </a:fld>
            <a:endParaRPr lang="en-US" altLang="zh-CN" sz="600"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12</a:t>
            </a:fld>
            <a:endParaRPr lang="en-US" altLang="zh-CN"/>
          </a:p>
        </p:txBody>
      </p:sp>
    </p:spTree>
    <p:extLst>
      <p:ext uri="{BB962C8B-B14F-4D97-AF65-F5344CB8AC3E}">
        <p14:creationId xmlns:p14="http://schemas.microsoft.com/office/powerpoint/2010/main" val="1446182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xfrm>
            <a:off x="-30163" y="0"/>
            <a:ext cx="6858001" cy="5143500"/>
          </a:xfrm>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痛苦也是一天，开心也是一天，我们为什么开心地面对生活</a:t>
            </a:r>
            <a:endParaRPr lang="en-US" altLang="zh-CN" smtClean="0">
              <a:cs typeface="Arial" pitchFamily="34" charset="0"/>
            </a:endParaRPr>
          </a:p>
          <a:p>
            <a:r>
              <a:rPr lang="zh-CN" altLang="en-US" smtClean="0">
                <a:cs typeface="Arial" pitchFamily="34" charset="0"/>
              </a:rPr>
              <a:t>既然变化不可避免，我们何不坦然面对</a:t>
            </a: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34336D3-46E7-490A-BEBB-384583F51D55}" type="slidenum">
              <a:rPr lang="en-US" altLang="zh-CN" sz="600" smtClean="0">
                <a:solidFill>
                  <a:srgbClr val="000000"/>
                </a:solidFill>
              </a:rPr>
              <a:pPr eaLnBrk="1" hangingPunct="1"/>
              <a:t>13</a:t>
            </a:fld>
            <a:endParaRPr lang="en-US" altLang="zh-CN" sz="600" smtClean="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xfrm>
            <a:off x="-30163" y="0"/>
            <a:ext cx="6858001" cy="5143500"/>
          </a:xfrm>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cs typeface="Arial" pitchFamily="34" charset="0"/>
              </a:rPr>
              <a:t>1</a:t>
            </a:r>
            <a:r>
              <a:rPr lang="zh-CN" altLang="zh-CN" smtClean="0">
                <a:cs typeface="Arial" pitchFamily="34" charset="0"/>
              </a:rPr>
              <a:t>、我们最优先要做的是通过尽早的、持续的</a:t>
            </a:r>
            <a:r>
              <a:rPr lang="zh-CN" altLang="zh-CN" b="1" smtClean="0">
                <a:cs typeface="Arial" pitchFamily="34" charset="0"/>
              </a:rPr>
              <a:t>交付有价值</a:t>
            </a:r>
            <a:r>
              <a:rPr lang="zh-CN" altLang="zh-CN" smtClean="0">
                <a:cs typeface="Arial" pitchFamily="34" charset="0"/>
              </a:rPr>
              <a:t>的软件来使</a:t>
            </a:r>
            <a:r>
              <a:rPr lang="zh-CN" altLang="zh-CN" b="1" smtClean="0">
                <a:cs typeface="Arial" pitchFamily="34" charset="0"/>
              </a:rPr>
              <a:t>客户</a:t>
            </a:r>
            <a:r>
              <a:rPr lang="zh-CN" altLang="zh-CN" smtClean="0">
                <a:cs typeface="Arial" pitchFamily="34" charset="0"/>
              </a:rPr>
              <a:t>满意</a:t>
            </a:r>
          </a:p>
          <a:p>
            <a:r>
              <a:rPr lang="zh-CN" altLang="zh-CN" smtClean="0">
                <a:cs typeface="Arial" pitchFamily="34" charset="0"/>
              </a:rPr>
              <a:t>规划迭代故事时必须按照优先级安排，为客户先提供最有价值的功能。通过频繁迭代能与客户形成早期的良好合作，及时反馈提高产品质量。敏捷小组关注完成和交付具有用户价值的功能，而不是孤立的任务。以前我们都用需求规格说明书或者用例来编写详细的需求，敏捷使用用户故事来罗列需求。</a:t>
            </a:r>
          </a:p>
          <a:p>
            <a:r>
              <a:rPr lang="en-US" altLang="zh-CN" smtClean="0">
                <a:cs typeface="Arial" pitchFamily="34" charset="0"/>
              </a:rPr>
              <a:t> </a:t>
            </a:r>
            <a:endParaRPr lang="zh-CN" altLang="zh-CN" smtClean="0">
              <a:cs typeface="Arial" pitchFamily="34" charset="0"/>
            </a:endParaRPr>
          </a:p>
          <a:p>
            <a:r>
              <a:rPr lang="en-US" altLang="zh-CN" smtClean="0">
                <a:cs typeface="Arial" pitchFamily="34" charset="0"/>
              </a:rPr>
              <a:t>2</a:t>
            </a:r>
            <a:r>
              <a:rPr lang="zh-CN" altLang="zh-CN" smtClean="0">
                <a:cs typeface="Arial" pitchFamily="34" charset="0"/>
              </a:rPr>
              <a:t>、即使到了开发的后期，也</a:t>
            </a:r>
            <a:r>
              <a:rPr lang="zh-CN" altLang="zh-CN" b="1" smtClean="0">
                <a:cs typeface="Arial" pitchFamily="34" charset="0"/>
              </a:rPr>
              <a:t>欢迎改变需求</a:t>
            </a:r>
            <a:r>
              <a:rPr lang="zh-CN" altLang="zh-CN" smtClean="0">
                <a:cs typeface="Arial" pitchFamily="34" charset="0"/>
              </a:rPr>
              <a:t>。敏捷过程利用变化来为客户创造竞争优势。</a:t>
            </a:r>
          </a:p>
          <a:p>
            <a:r>
              <a:rPr lang="zh-CN" altLang="zh-CN" smtClean="0">
                <a:cs typeface="Arial" pitchFamily="34" charset="0"/>
              </a:rPr>
              <a:t>敏捷过程参与者不怕变化，他们认为改变需求是好事情，因为这些改变意味着我们更了解市场需求。</a:t>
            </a:r>
          </a:p>
          <a:p>
            <a:r>
              <a:rPr lang="en-US" altLang="zh-CN" smtClean="0">
                <a:cs typeface="Arial" pitchFamily="34" charset="0"/>
              </a:rPr>
              <a:t> </a:t>
            </a:r>
            <a:endParaRPr lang="zh-CN" altLang="zh-CN" smtClean="0">
              <a:cs typeface="Arial" pitchFamily="34" charset="0"/>
            </a:endParaRPr>
          </a:p>
          <a:p>
            <a:r>
              <a:rPr lang="en-US" altLang="zh-CN" smtClean="0">
                <a:cs typeface="Arial" pitchFamily="34" charset="0"/>
              </a:rPr>
              <a:t>5. </a:t>
            </a:r>
            <a:r>
              <a:rPr lang="zh-CN" altLang="zh-CN" smtClean="0">
                <a:cs typeface="Arial" pitchFamily="34" charset="0"/>
              </a:rPr>
              <a:t>业务和技术是引起不确定的二个主要方面，人是第三个方面。而业务和技术又必须由人来执行，所以能够激励人来解决这些问题是解决不确定性的关键。只要个人的目标和团队的目标一致，我们就需要</a:t>
            </a:r>
            <a:r>
              <a:rPr lang="zh-CN" altLang="zh-CN" b="1" smtClean="0">
                <a:cs typeface="Arial" pitchFamily="34" charset="0"/>
              </a:rPr>
              <a:t>鼓舞起每个人的积极性，以个人为中心构建项目，提供所需的环境、支持与信任。</a:t>
            </a:r>
            <a:r>
              <a:rPr lang="en-US" altLang="zh-CN" smtClean="0">
                <a:cs typeface="Arial" pitchFamily="34" charset="0"/>
              </a:rPr>
              <a:t> </a:t>
            </a:r>
            <a:endParaRPr lang="zh-CN" altLang="zh-CN" smtClean="0">
              <a:cs typeface="Arial" pitchFamily="34" charset="0"/>
            </a:endParaRPr>
          </a:p>
          <a:p>
            <a:r>
              <a:rPr lang="en-US" altLang="zh-CN" smtClean="0">
                <a:cs typeface="Arial" pitchFamily="34" charset="0"/>
              </a:rPr>
              <a:t> </a:t>
            </a:r>
            <a:endParaRPr lang="zh-CN" altLang="zh-CN" smtClean="0">
              <a:cs typeface="Arial" pitchFamily="34" charset="0"/>
            </a:endParaRPr>
          </a:p>
          <a:p>
            <a:r>
              <a:rPr lang="en-US" altLang="zh-CN" smtClean="0">
                <a:cs typeface="Arial" pitchFamily="34" charset="0"/>
              </a:rPr>
              <a:t>6</a:t>
            </a:r>
            <a:r>
              <a:rPr lang="zh-CN" altLang="zh-CN" smtClean="0">
                <a:cs typeface="Arial" pitchFamily="34" charset="0"/>
              </a:rPr>
              <a:t>、在十几或者二十几个人组成的大团队中，文档是一种比较合适的传递知识和交流的途径。而敏捷团队一般不会很多人（大团队实施敏捷时也会分成多个小的敏捷团队），所以大量的文档交流其实并不是很经济的做法。此时面对面的交谈反而更快速有效。</a:t>
            </a:r>
          </a:p>
          <a:p>
            <a:pPr eaLnBrk="1" hangingPunct="1">
              <a:spcBef>
                <a:spcPct val="0"/>
              </a:spcBef>
            </a:pPr>
            <a:endParaRPr lang="zh-CN" altLang="en-US" smtClean="0">
              <a:cs typeface="Arial" pitchFamily="34" charset="0"/>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20801F8-7FAA-419A-A60E-6074CFE9D0E0}" type="slidenum">
              <a:rPr lang="zh-CN" altLang="en-US" sz="600" smtClean="0">
                <a:solidFill>
                  <a:srgbClr val="000000"/>
                </a:solidFill>
              </a:rPr>
              <a:pPr eaLnBrk="1" hangingPunct="1"/>
              <a:t>14</a:t>
            </a:fld>
            <a:endParaRPr lang="zh-CN" altLang="en-US" sz="600"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xfrm>
            <a:off x="-30163" y="0"/>
            <a:ext cx="6858001" cy="5143500"/>
          </a:xfrm>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smtClean="0">
                <a:cs typeface="Arial" pitchFamily="34" charset="0"/>
              </a:rPr>
              <a:t>7.</a:t>
            </a:r>
            <a:r>
              <a:rPr lang="zh-CN" altLang="zh-CN" smtClean="0">
                <a:cs typeface="Arial" pitchFamily="34" charset="0"/>
              </a:rPr>
              <a:t>一般的工作都比较容易衡量任务进展，比如让你去搬运</a:t>
            </a:r>
            <a:r>
              <a:rPr lang="en-US" altLang="zh-CN" smtClean="0">
                <a:cs typeface="Arial" pitchFamily="34" charset="0"/>
              </a:rPr>
              <a:t>1</a:t>
            </a:r>
            <a:r>
              <a:rPr lang="zh-CN" altLang="zh-CN" smtClean="0">
                <a:cs typeface="Arial" pitchFamily="34" charset="0"/>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smtClean="0">
              <a:cs typeface="Arial" pitchFamily="34" charset="0"/>
            </a:endParaRPr>
          </a:p>
          <a:p>
            <a:pPr eaLnBrk="1" hangingPunct="1">
              <a:spcBef>
                <a:spcPct val="0"/>
              </a:spcBef>
            </a:pPr>
            <a:r>
              <a:rPr lang="en-US" altLang="zh-CN" smtClean="0">
                <a:cs typeface="Arial" pitchFamily="34" charset="0"/>
              </a:rPr>
              <a:t>8.</a:t>
            </a:r>
            <a:r>
              <a:rPr lang="zh-CN" altLang="zh-CN" smtClean="0">
                <a:cs typeface="Arial" pitchFamily="34" charset="0"/>
              </a:rPr>
              <a:t>很多人都认为软件开发中加班是很正常的，不加班反而不正常，我对此有点不理解，这个可能是国情所致吧。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a:t>
            </a:r>
            <a:r>
              <a:rPr lang="en-US" altLang="zh-CN" smtClean="0">
                <a:cs typeface="Arial" pitchFamily="34" charset="0"/>
              </a:rPr>
              <a:t>“</a:t>
            </a:r>
            <a:r>
              <a:rPr lang="zh-CN" altLang="zh-CN" smtClean="0">
                <a:cs typeface="Arial" pitchFamily="34" charset="0"/>
              </a:rPr>
              <a:t>持续的开发速度</a:t>
            </a:r>
            <a:r>
              <a:rPr lang="en-US" altLang="zh-CN" smtClean="0">
                <a:cs typeface="Arial" pitchFamily="34" charset="0"/>
              </a:rPr>
              <a:t>”</a:t>
            </a:r>
            <a:r>
              <a:rPr lang="zh-CN" altLang="zh-CN" smtClean="0">
                <a:cs typeface="Arial" pitchFamily="34" charset="0"/>
              </a:rPr>
              <a:t>啊，这时可要注意了，持续加班智慧导致人疲劳、厌倦，保持长期恒定的速度也只是一种理想而已。</a:t>
            </a:r>
            <a:endParaRPr lang="en-US" altLang="zh-CN" smtClean="0">
              <a:cs typeface="Arial" pitchFamily="34" charset="0"/>
            </a:endParaRPr>
          </a:p>
          <a:p>
            <a:pPr eaLnBrk="1" hangingPunct="1">
              <a:spcBef>
                <a:spcPct val="0"/>
              </a:spcBef>
            </a:pPr>
            <a:r>
              <a:rPr lang="en-US" altLang="zh-CN" smtClean="0">
                <a:cs typeface="Arial" pitchFamily="34" charset="0"/>
              </a:rPr>
              <a:t>9.</a:t>
            </a:r>
            <a:r>
              <a:rPr lang="zh-CN" altLang="zh-CN" smtClean="0">
                <a:cs typeface="Arial" pitchFamily="34" charset="0"/>
              </a:rPr>
              <a:t>敏捷过程有很多好的技术实践可以加强产品敏捷能力，很多原则、模式和实践也可以增强敏捷开发能力。</a:t>
            </a:r>
            <a:endParaRPr lang="en-US" altLang="zh-CN" smtClean="0">
              <a:cs typeface="Arial" pitchFamily="34" charset="0"/>
            </a:endParaRPr>
          </a:p>
          <a:p>
            <a:pPr eaLnBrk="1" hangingPunct="1">
              <a:spcBef>
                <a:spcPct val="0"/>
              </a:spcBef>
            </a:pPr>
            <a:r>
              <a:rPr lang="en-US" altLang="zh-CN" smtClean="0">
                <a:cs typeface="Arial" pitchFamily="34" charset="0"/>
              </a:rPr>
              <a:t>10.</a:t>
            </a:r>
            <a:r>
              <a:rPr lang="zh-CN" altLang="zh-CN" smtClean="0">
                <a:cs typeface="Arial" pitchFamily="34" charset="0"/>
              </a:rPr>
              <a:t>我们不可能预期后面需求会如何变化，所以不可能一开始就构建一个完美的架构来适应以后的所有变化。敏捷团队不会去构建明天的软件，而把注意力放在如何通过最简单的方法完成现在需要解决的问题。这时有人会说，我已经预计到了肯定存在哪些需求扩展点，我们在一开始是否需要考虑呢？这时团队需要根据自己的理解去决定是否考虑，如果深信在明天发生了这个问题也可以轻易处理的话，那么就最好先不考虑。</a:t>
            </a:r>
            <a:endParaRPr lang="en-US" altLang="zh-CN" smtClean="0">
              <a:cs typeface="Arial" pitchFamily="34" charset="0"/>
            </a:endParaRPr>
          </a:p>
          <a:p>
            <a:pPr eaLnBrk="1" hangingPunct="1">
              <a:spcBef>
                <a:spcPct val="0"/>
              </a:spcBef>
            </a:pPr>
            <a:r>
              <a:rPr lang="en-US" altLang="zh-CN" smtClean="0">
                <a:cs typeface="Arial" pitchFamily="34" charset="0"/>
              </a:rPr>
              <a:t>11.</a:t>
            </a:r>
            <a:r>
              <a:rPr lang="zh-CN" altLang="zh-CN" smtClean="0">
                <a:cs typeface="Arial" pitchFamily="34" charset="0"/>
              </a:rPr>
              <a:t> 在自组织团队中，管理者不再发号施令，而是让团队自身寻找最佳的工作方式来完成工作。要形成一个自组织团队其实比较难。</a:t>
            </a:r>
            <a:r>
              <a:rPr lang="zh-CN" altLang="zh-CN" b="1" smtClean="0">
                <a:cs typeface="Arial" pitchFamily="34" charset="0"/>
              </a:rPr>
              <a:t>自组织团队的第一个要素就是必须有一个团队，而不仅仅是一群人。</a:t>
            </a:r>
            <a:r>
              <a:rPr lang="zh-CN" altLang="zh-CN" smtClean="0">
                <a:cs typeface="Arial" pitchFamily="34" charset="0"/>
              </a:rPr>
              <a:t>在经历了初期的磨合后，成员才会开始对团队共同的工作理念与文化形成一个基本的认识和理解。团队内会逐渐形成规矩，而且这些规矩是不言而喻的。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在自组织团队中，团队成员不需要遵从别人的详细指令。他们需要更高层次的指导，这种指导更像是一个目标，一个致力于开发出更好的软件的目标。总之，自组织团队是一个自动自发、有着共同目标和工作文化的团队，这样的团队总是在向它的组织做出承诺。但是，实现这些承诺对于自组织团队来说非常重要。否则，一旦出现问题，团队成员之间就会出现信任危机。　　</a:t>
            </a:r>
            <a:endParaRPr lang="en-US" altLang="zh-CN" smtClean="0">
              <a:cs typeface="Arial" pitchFamily="34" charset="0"/>
            </a:endParaRPr>
          </a:p>
          <a:p>
            <a:pPr eaLnBrk="1" hangingPunct="1">
              <a:spcBef>
                <a:spcPct val="0"/>
              </a:spcBef>
            </a:pPr>
            <a:r>
              <a:rPr lang="en-US" altLang="zh-CN" smtClean="0">
                <a:cs typeface="Arial" pitchFamily="34" charset="0"/>
              </a:rPr>
              <a:t>12.</a:t>
            </a:r>
            <a:r>
              <a:rPr lang="zh-CN" altLang="zh-CN" smtClean="0">
                <a:cs typeface="Arial" pitchFamily="34" charset="0"/>
              </a:rPr>
              <a:t>由于很多不确定性因素会导致计划失效，比如项目成员增减、技术应用效果、用户需求的改变、竞争者对我们的影响等都会让我们作出不同的反应。　敏捷不是基于预定义的工作方式，而是基于经验性的方式，对以上这些变化，小组通过不断的反省调整来保持团队的敏捷性。</a:t>
            </a:r>
            <a:endParaRPr lang="zh-CN" altLang="en-US" smtClean="0">
              <a:cs typeface="Arial"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AD6E0335-60E8-4F00-B2AE-DDC35D128FAC}" type="slidenum">
              <a:rPr lang="zh-CN" altLang="en-US" sz="600" smtClean="0">
                <a:solidFill>
                  <a:srgbClr val="000000"/>
                </a:solidFill>
              </a:rPr>
              <a:pPr eaLnBrk="1" hangingPunct="1"/>
              <a:t>15</a:t>
            </a:fld>
            <a:endParaRPr lang="zh-CN" altLang="en-US" sz="600"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16</a:t>
            </a:fld>
            <a:endParaRPr lang="en-US" altLang="zh-CN"/>
          </a:p>
        </p:txBody>
      </p:sp>
    </p:spTree>
    <p:extLst>
      <p:ext uri="{BB962C8B-B14F-4D97-AF65-F5344CB8AC3E}">
        <p14:creationId xmlns:p14="http://schemas.microsoft.com/office/powerpoint/2010/main" val="351738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30163" y="0"/>
            <a:ext cx="6858001" cy="5143500"/>
          </a:xfrm>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cs typeface="Arial" pitchFamily="34" charset="0"/>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20F0E562-FF6B-4AC7-B5F5-620CF46E100D}" type="slidenum">
              <a:rPr lang="zh-CN" altLang="en-US" sz="600" smtClean="0">
                <a:solidFill>
                  <a:srgbClr val="000000"/>
                </a:solidFill>
              </a:rPr>
              <a:pPr eaLnBrk="1" hangingPunct="1"/>
              <a:t>17</a:t>
            </a:fld>
            <a:endParaRPr lang="zh-CN" altLang="en-US" sz="600"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xfrm>
            <a:off x="-30163" y="0"/>
            <a:ext cx="6858001" cy="5143500"/>
          </a:xfrm>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smtClean="0">
                <a:cs typeface="Arial" pitchFamily="34" charset="0"/>
              </a:rPr>
              <a:t>XP</a:t>
            </a:r>
            <a:r>
              <a:rPr lang="zh-CN" altLang="en-US" smtClean="0">
                <a:cs typeface="Arial" pitchFamily="34" charset="0"/>
              </a:rPr>
              <a:t>侧重于技术实现层面，主要关注用户故事、结对编程、测试驱动、持续集成、</a:t>
            </a: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E8CFDE64-CC92-4A2A-ADBA-446FF5CC7211}" type="slidenum">
              <a:rPr lang="zh-CN" altLang="en-US" sz="600" smtClean="0">
                <a:solidFill>
                  <a:srgbClr val="000000"/>
                </a:solidFill>
              </a:rPr>
              <a:pPr eaLnBrk="1" hangingPunct="1"/>
              <a:t>18</a:t>
            </a:fld>
            <a:endParaRPr lang="zh-CN" altLang="en-US" sz="600" smtClean="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30163" y="0"/>
            <a:ext cx="6858001" cy="5143500"/>
          </a:xfrm>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cs typeface="Arial"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CAE4555B-9323-49E6-B2B7-5A74EA973CCE}" type="slidenum">
              <a:rPr lang="zh-CN" altLang="en-US" sz="600" smtClean="0">
                <a:solidFill>
                  <a:srgbClr val="000000"/>
                </a:solidFill>
              </a:rPr>
              <a:pPr eaLnBrk="1" hangingPunct="1"/>
              <a:t>19</a:t>
            </a:fld>
            <a:endParaRPr lang="zh-CN" altLang="en-US" sz="600" smtClean="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a:t>
            </a:fld>
            <a:endParaRPr lang="en-US" altLang="zh-CN"/>
          </a:p>
        </p:txBody>
      </p:sp>
    </p:spTree>
    <p:extLst>
      <p:ext uri="{BB962C8B-B14F-4D97-AF65-F5344CB8AC3E}">
        <p14:creationId xmlns:p14="http://schemas.microsoft.com/office/powerpoint/2010/main" val="222231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xfrm>
            <a:off x="-30163" y="0"/>
            <a:ext cx="6858001" cy="5143500"/>
          </a:xfrm>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甘特图和关键路径分析对于复杂的多个分支的项目特别适合，比如说软硬结合的产品研发，比如说房地产开发</a:t>
            </a: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376A78A-5E02-4A3E-9904-56F0F7A744D2}" type="slidenum">
              <a:rPr lang="en-US" altLang="zh-CN" sz="600" smtClean="0">
                <a:solidFill>
                  <a:srgbClr val="000000"/>
                </a:solidFill>
              </a:rPr>
              <a:pPr eaLnBrk="1" hangingPunct="1"/>
              <a:t>20</a:t>
            </a:fld>
            <a:endParaRPr lang="en-US" altLang="zh-CN" sz="600" smtClean="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xfrm>
            <a:off x="-30163" y="0"/>
            <a:ext cx="6858001" cy="5143500"/>
          </a:xfrm>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从</a:t>
            </a:r>
            <a:r>
              <a:rPr lang="en-US" altLang="zh-CN" smtClean="0">
                <a:cs typeface="Arial" pitchFamily="34" charset="0"/>
              </a:rPr>
              <a:t>2007</a:t>
            </a:r>
            <a:r>
              <a:rPr lang="zh-CN" altLang="en-US" smtClean="0">
                <a:cs typeface="Arial" pitchFamily="34" charset="0"/>
              </a:rPr>
              <a:t>年开始我对</a:t>
            </a:r>
            <a:r>
              <a:rPr lang="en-US" altLang="zh-CN" smtClean="0">
                <a:cs typeface="Arial" pitchFamily="34" charset="0"/>
              </a:rPr>
              <a:t>CMMI</a:t>
            </a:r>
            <a:r>
              <a:rPr lang="zh-CN" altLang="en-US" smtClean="0">
                <a:cs typeface="Arial" pitchFamily="34" charset="0"/>
              </a:rPr>
              <a:t>和敏捷的认识经历了这样的阶段，</a:t>
            </a:r>
            <a:r>
              <a:rPr lang="en-US" altLang="zh-CN" smtClean="0">
                <a:cs typeface="Arial" pitchFamily="34" charset="0"/>
              </a:rPr>
              <a:t>CMMI,</a:t>
            </a:r>
            <a:r>
              <a:rPr lang="zh-CN" altLang="en-US" smtClean="0">
                <a:cs typeface="Arial" pitchFamily="34" charset="0"/>
              </a:rPr>
              <a:t>敏捷，</a:t>
            </a:r>
            <a:r>
              <a:rPr lang="en-US" altLang="zh-CN" smtClean="0">
                <a:cs typeface="Arial" pitchFamily="34" charset="0"/>
              </a:rPr>
              <a:t>CMMI</a:t>
            </a:r>
            <a:r>
              <a:rPr lang="zh-CN" altLang="en-US" smtClean="0">
                <a:cs typeface="Arial" pitchFamily="34" charset="0"/>
              </a:rPr>
              <a:t>和敏捷融合</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2549B446-AA5C-46AB-9A96-EE9A7653EA35}" type="slidenum">
              <a:rPr lang="en-US" altLang="zh-CN" sz="600" smtClean="0">
                <a:solidFill>
                  <a:srgbClr val="000000"/>
                </a:solidFill>
              </a:rPr>
              <a:pPr eaLnBrk="1" hangingPunct="1"/>
              <a:t>21</a:t>
            </a:fld>
            <a:endParaRPr lang="en-US" altLang="zh-CN" sz="600" smtClean="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xfrm>
            <a:off x="-30163" y="0"/>
            <a:ext cx="6858001" cy="5143500"/>
          </a:xfrm>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cs typeface="Arial" pitchFamily="34" charset="0"/>
              </a:rPr>
              <a:t>主要关注的是技术实现</a:t>
            </a:r>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7D6C7CDA-9367-483A-BE9C-9933560D5D53}" type="slidenum">
              <a:rPr lang="zh-CN" altLang="en-US" sz="600" smtClean="0">
                <a:solidFill>
                  <a:srgbClr val="000000"/>
                </a:solidFill>
              </a:rPr>
              <a:pPr eaLnBrk="1" hangingPunct="1"/>
              <a:t>22</a:t>
            </a:fld>
            <a:endParaRPr lang="zh-CN" altLang="en-US" sz="600" smtClean="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xfrm>
            <a:off x="-30163" y="0"/>
            <a:ext cx="6858001" cy="5143500"/>
          </a:xfrm>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Arial"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6621127-28B0-4FC6-B796-B8442AB75F9F}" type="slidenum">
              <a:rPr lang="en-US" altLang="zh-CN" sz="600" smtClean="0">
                <a:solidFill>
                  <a:srgbClr val="000000"/>
                </a:solidFill>
              </a:rPr>
              <a:pPr eaLnBrk="1" hangingPunct="1"/>
              <a:t>23</a:t>
            </a:fld>
            <a:endParaRPr lang="en-US" altLang="zh-CN" sz="600" smtClean="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24</a:t>
            </a:fld>
            <a:endParaRPr lang="en-US" altLang="zh-CN"/>
          </a:p>
        </p:txBody>
      </p:sp>
    </p:spTree>
    <p:extLst>
      <p:ext uri="{BB962C8B-B14F-4D97-AF65-F5344CB8AC3E}">
        <p14:creationId xmlns:p14="http://schemas.microsoft.com/office/powerpoint/2010/main" val="2193174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25</a:t>
            </a:fld>
            <a:endParaRPr lang="en-US" altLang="zh-CN"/>
          </a:p>
        </p:txBody>
      </p:sp>
    </p:spTree>
    <p:extLst>
      <p:ext uri="{BB962C8B-B14F-4D97-AF65-F5344CB8AC3E}">
        <p14:creationId xmlns:p14="http://schemas.microsoft.com/office/powerpoint/2010/main" val="4233183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26</a:t>
            </a:fld>
            <a:endParaRPr lang="en-US" altLang="zh-CN"/>
          </a:p>
        </p:txBody>
      </p:sp>
    </p:spTree>
    <p:extLst>
      <p:ext uri="{BB962C8B-B14F-4D97-AF65-F5344CB8AC3E}">
        <p14:creationId xmlns:p14="http://schemas.microsoft.com/office/powerpoint/2010/main" val="2294256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27</a:t>
            </a:fld>
            <a:endParaRPr lang="en-US" altLang="zh-CN"/>
          </a:p>
        </p:txBody>
      </p:sp>
    </p:spTree>
    <p:extLst>
      <p:ext uri="{BB962C8B-B14F-4D97-AF65-F5344CB8AC3E}">
        <p14:creationId xmlns:p14="http://schemas.microsoft.com/office/powerpoint/2010/main" val="1171879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28</a:t>
            </a:fld>
            <a:endParaRPr lang="en-US" altLang="zh-CN"/>
          </a:p>
        </p:txBody>
      </p:sp>
    </p:spTree>
    <p:extLst>
      <p:ext uri="{BB962C8B-B14F-4D97-AF65-F5344CB8AC3E}">
        <p14:creationId xmlns:p14="http://schemas.microsoft.com/office/powerpoint/2010/main" val="2577873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29</a:t>
            </a:fld>
            <a:endParaRPr lang="en-US" altLang="zh-CN"/>
          </a:p>
        </p:txBody>
      </p:sp>
    </p:spTree>
    <p:extLst>
      <p:ext uri="{BB962C8B-B14F-4D97-AF65-F5344CB8AC3E}">
        <p14:creationId xmlns:p14="http://schemas.microsoft.com/office/powerpoint/2010/main" val="9193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30163" y="0"/>
            <a:ext cx="6858001" cy="5143500"/>
          </a:xfrm>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cs typeface="Arial" pitchFamily="34" charset="0"/>
              </a:rPr>
              <a:t>最为突出的例子是美国</a:t>
            </a:r>
            <a:r>
              <a:rPr lang="en-US" altLang="zh-CN" smtClean="0">
                <a:cs typeface="Arial" pitchFamily="34" charset="0"/>
              </a:rPr>
              <a:t>IBM</a:t>
            </a:r>
            <a:r>
              <a:rPr lang="zh-CN" altLang="en-US" smtClean="0">
                <a:cs typeface="Arial" pitchFamily="34" charset="0"/>
              </a:rPr>
              <a:t>公司于</a:t>
            </a:r>
            <a:r>
              <a:rPr lang="en-US" altLang="zh-CN" smtClean="0">
                <a:cs typeface="Arial" pitchFamily="34" charset="0"/>
              </a:rPr>
              <a:t>1963</a:t>
            </a:r>
            <a:r>
              <a:rPr lang="zh-CN" altLang="en-US" smtClean="0">
                <a:cs typeface="Arial" pitchFamily="34" charset="0"/>
              </a:rPr>
              <a:t>年～</a:t>
            </a:r>
            <a:r>
              <a:rPr lang="en-US" altLang="zh-CN" smtClean="0">
                <a:cs typeface="Arial" pitchFamily="34" charset="0"/>
              </a:rPr>
              <a:t>1966</a:t>
            </a:r>
            <a:r>
              <a:rPr lang="zh-CN" altLang="en-US" smtClean="0">
                <a:cs typeface="Arial" pitchFamily="34" charset="0"/>
              </a:rPr>
              <a:t>年开发的</a:t>
            </a:r>
            <a:r>
              <a:rPr lang="en-US" altLang="zh-CN" smtClean="0">
                <a:cs typeface="Arial" pitchFamily="34" charset="0"/>
              </a:rPr>
              <a:t>IBM360</a:t>
            </a:r>
            <a:r>
              <a:rPr lang="zh-CN" altLang="en-US" smtClean="0">
                <a:cs typeface="Arial" pitchFamily="34" charset="0"/>
              </a:rPr>
              <a:t>系列机的操作系统。该软件系统花了大约</a:t>
            </a:r>
            <a:r>
              <a:rPr lang="en-US" altLang="zh-CN" smtClean="0">
                <a:cs typeface="Arial" pitchFamily="34" charset="0"/>
              </a:rPr>
              <a:t>5 000</a:t>
            </a:r>
            <a:r>
              <a:rPr lang="zh-CN" altLang="en-US" smtClean="0">
                <a:cs typeface="Arial" pitchFamily="34" charset="0"/>
              </a:rPr>
              <a:t>人一年的工作量，最多时，有 </a:t>
            </a:r>
            <a:r>
              <a:rPr lang="en-US" altLang="zh-CN" smtClean="0">
                <a:cs typeface="Arial" pitchFamily="34" charset="0"/>
              </a:rPr>
              <a:t>1000</a:t>
            </a:r>
            <a:r>
              <a:rPr lang="zh-CN" altLang="en-US" smtClean="0">
                <a:cs typeface="Arial" pitchFamily="34" charset="0"/>
              </a:rPr>
              <a:t>人投入开发工作，写出近</a:t>
            </a:r>
            <a:r>
              <a:rPr lang="en-US" altLang="zh-CN" smtClean="0">
                <a:cs typeface="Arial" pitchFamily="34" charset="0"/>
              </a:rPr>
              <a:t>100</a:t>
            </a:r>
            <a:r>
              <a:rPr lang="zh-CN" altLang="en-US" smtClean="0">
                <a:cs typeface="Arial" pitchFamily="34" charset="0"/>
              </a:rPr>
              <a:t>万行的源程序。尽管投入了这么多的人力和物力，得到的结果却极其糟糕。据统计，这个操作系统每次发行的新版本都是从前一版本中找出</a:t>
            </a:r>
            <a:r>
              <a:rPr lang="en-US" altLang="zh-CN" smtClean="0">
                <a:cs typeface="Arial" pitchFamily="34" charset="0"/>
              </a:rPr>
              <a:t>1000</a:t>
            </a:r>
            <a:r>
              <a:rPr lang="zh-CN" altLang="en-US" smtClean="0">
                <a:cs typeface="Arial" pitchFamily="34" charset="0"/>
              </a:rPr>
              <a:t>个程序错误而修正的结果。</a:t>
            </a:r>
            <a:endParaRPr lang="en-US" altLang="zh-CN" smtClean="0">
              <a:cs typeface="Arial" pitchFamily="34" charset="0"/>
            </a:endParaRPr>
          </a:p>
          <a:p>
            <a:pPr eaLnBrk="1" hangingPunct="1">
              <a:spcBef>
                <a:spcPct val="0"/>
              </a:spcBef>
            </a:pPr>
            <a:r>
              <a:rPr lang="zh-CN" altLang="en-US" smtClean="0">
                <a:cs typeface="Arial" pitchFamily="34" charset="0"/>
              </a:rPr>
              <a:t>从</a:t>
            </a:r>
            <a:r>
              <a:rPr lang="en-US" altLang="zh-CN" smtClean="0">
                <a:cs typeface="Arial" pitchFamily="34" charset="0"/>
              </a:rPr>
              <a:t>1968</a:t>
            </a:r>
            <a:r>
              <a:rPr lang="zh-CN" altLang="en-US" smtClean="0">
                <a:cs typeface="Arial" pitchFamily="34" charset="0"/>
              </a:rPr>
              <a:t>年，软件界借鉴其它工程领域的经验提出了软件工程，其中最重要的问题之一是解决软件的生命周期问题，出现了经典的瀑布模型，把每个阶段的规格说明，严格的评审后进入下一阶段等</a:t>
            </a:r>
            <a:endParaRPr lang="en-US" altLang="zh-CN" smtClean="0">
              <a:cs typeface="Arial" pitchFamily="34" charset="0"/>
            </a:endParaRPr>
          </a:p>
          <a:p>
            <a:pPr eaLnBrk="1" hangingPunct="1">
              <a:spcBef>
                <a:spcPct val="0"/>
              </a:spcBef>
            </a:pPr>
            <a:endParaRPr lang="zh-CN" altLang="en-US" smtClean="0">
              <a:cs typeface="Arial" pitchFamily="34" charset="0"/>
            </a:endParaRP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D6C686C6-924C-4BD3-A30D-638AE459903D}" type="slidenum">
              <a:rPr lang="zh-CN" altLang="en-US" sz="600" smtClean="0">
                <a:solidFill>
                  <a:srgbClr val="000000"/>
                </a:solidFill>
              </a:rPr>
              <a:pPr eaLnBrk="1" hangingPunct="1"/>
              <a:t>3</a:t>
            </a:fld>
            <a:endParaRPr lang="zh-CN" altLang="en-US" sz="600" smtClean="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xfrm>
            <a:off x="-30163" y="0"/>
            <a:ext cx="6858001" cy="5143500"/>
          </a:xfrm>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cs typeface="Arial" pitchFamily="34" charset="0"/>
              </a:rPr>
              <a:t>用户故事是一种表示需求的轻量级技术，它没有固定的形式和强制性的语法。但是有一些固定的形式可以用来参考还是比较有益的。敏捷估算中使用了这个模板：</a:t>
            </a:r>
            <a:r>
              <a:rPr lang="en-US" altLang="zh-CN" smtClean="0">
                <a:cs typeface="Arial" pitchFamily="34" charset="0"/>
              </a:rPr>
              <a:t>“</a:t>
            </a:r>
            <a:r>
              <a:rPr lang="zh-CN" altLang="zh-CN" smtClean="0">
                <a:cs typeface="Arial" pitchFamily="34" charset="0"/>
              </a:rPr>
              <a:t>作为【用户的类型】，我希望可以【能力】以便【业务价值】</a:t>
            </a:r>
            <a:r>
              <a:rPr lang="en-US" altLang="zh-CN" smtClean="0">
                <a:cs typeface="Arial" pitchFamily="34" charset="0"/>
              </a:rPr>
              <a:t>“</a:t>
            </a:r>
            <a:r>
              <a:rPr lang="zh-CN" altLang="zh-CN" smtClean="0">
                <a:cs typeface="Arial" pitchFamily="34" charset="0"/>
              </a:rPr>
              <a:t>。使用基于用户故事的需求分析方法时，仍可能需要原型和编写文档，只是工作重点更多的转移到了口头交流。</a:t>
            </a:r>
            <a:endParaRPr lang="zh-CN" altLang="en-US" smtClean="0">
              <a:cs typeface="Arial"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41E7244-775A-4B7A-ADA0-865DDAE66768}" type="slidenum">
              <a:rPr lang="en-US" altLang="zh-CN" sz="600" smtClean="0">
                <a:solidFill>
                  <a:srgbClr val="000000"/>
                </a:solidFill>
              </a:rPr>
              <a:pPr eaLnBrk="1" hangingPunct="1"/>
              <a:t>30</a:t>
            </a:fld>
            <a:endParaRPr lang="en-US" altLang="zh-CN" sz="600" smtClean="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xfrm>
            <a:off x="-30163" y="0"/>
            <a:ext cx="6858001" cy="5143500"/>
          </a:xfrm>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收拾家的隐喻</a:t>
            </a:r>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C3289E6-8013-415D-9D21-4CD52D2F09B7}" type="slidenum">
              <a:rPr lang="en-US" altLang="zh-CN" sz="600" smtClean="0">
                <a:solidFill>
                  <a:srgbClr val="000000"/>
                </a:solidFill>
              </a:rPr>
              <a:pPr eaLnBrk="1" hangingPunct="1"/>
              <a:t>31</a:t>
            </a:fld>
            <a:endParaRPr lang="en-US" altLang="zh-CN" sz="600" smtClean="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xfrm>
            <a:off x="-30163" y="0"/>
            <a:ext cx="6858001" cy="5143500"/>
          </a:xfrm>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Arial" pitchFamily="34" charset="0"/>
            </a:endParaRPr>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A0F670AB-A246-437A-8EFA-EAC9364E1891}" type="slidenum">
              <a:rPr lang="en-US" altLang="zh-CN" sz="600" smtClean="0">
                <a:solidFill>
                  <a:srgbClr val="000000"/>
                </a:solidFill>
              </a:rPr>
              <a:pPr eaLnBrk="1" hangingPunct="1"/>
              <a:t>32</a:t>
            </a:fld>
            <a:endParaRPr lang="en-US" altLang="zh-CN" sz="600" smtClean="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33</a:t>
            </a:fld>
            <a:endParaRPr lang="en-US" altLang="zh-CN"/>
          </a:p>
        </p:txBody>
      </p:sp>
    </p:spTree>
    <p:extLst>
      <p:ext uri="{BB962C8B-B14F-4D97-AF65-F5344CB8AC3E}">
        <p14:creationId xmlns:p14="http://schemas.microsoft.com/office/powerpoint/2010/main" val="3004930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34</a:t>
            </a:fld>
            <a:endParaRPr lang="en-US" altLang="zh-CN"/>
          </a:p>
        </p:txBody>
      </p:sp>
    </p:spTree>
    <p:extLst>
      <p:ext uri="{BB962C8B-B14F-4D97-AF65-F5344CB8AC3E}">
        <p14:creationId xmlns:p14="http://schemas.microsoft.com/office/powerpoint/2010/main" val="597502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35</a:t>
            </a:fld>
            <a:endParaRPr lang="en-US" altLang="zh-CN"/>
          </a:p>
        </p:txBody>
      </p:sp>
    </p:spTree>
    <p:extLst>
      <p:ext uri="{BB962C8B-B14F-4D97-AF65-F5344CB8AC3E}">
        <p14:creationId xmlns:p14="http://schemas.microsoft.com/office/powerpoint/2010/main" val="958134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DE5408EC-BDEF-402C-9E8B-E1C78B2E2415}" type="slidenum">
              <a:rPr lang="zh-CN" altLang="en-US" sz="600" smtClean="0">
                <a:solidFill>
                  <a:srgbClr val="000000"/>
                </a:solidFill>
                <a:latin typeface="Arial" pitchFamily="34" charset="0"/>
              </a:rPr>
              <a:pPr eaLnBrk="1" hangingPunct="1"/>
              <a:t>36</a:t>
            </a:fld>
            <a:endParaRPr lang="en-US" altLang="zh-CN" sz="600" smtClean="0">
              <a:solidFill>
                <a:srgbClr val="000000"/>
              </a:solidFill>
              <a:latin typeface="Arial" pitchFamily="34" charset="0"/>
            </a:endParaRPr>
          </a:p>
        </p:txBody>
      </p:sp>
      <p:sp>
        <p:nvSpPr>
          <p:cNvPr id="120835" name="Rectangle 2"/>
          <p:cNvSpPr>
            <a:spLocks noRot="1" noChangeArrowheads="1" noTextEdit="1"/>
          </p:cNvSpPr>
          <p:nvPr>
            <p:ph type="sldImg"/>
          </p:nvPr>
        </p:nvSpPr>
        <p:spPr>
          <a:xfrm>
            <a:off x="-30163" y="0"/>
            <a:ext cx="6858001" cy="51435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cs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37</a:t>
            </a:fld>
            <a:endParaRPr lang="en-US" altLang="zh-CN"/>
          </a:p>
        </p:txBody>
      </p:sp>
    </p:spTree>
    <p:extLst>
      <p:ext uri="{BB962C8B-B14F-4D97-AF65-F5344CB8AC3E}">
        <p14:creationId xmlns:p14="http://schemas.microsoft.com/office/powerpoint/2010/main" val="1243696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38</a:t>
            </a:fld>
            <a:endParaRPr lang="en-US" altLang="zh-CN"/>
          </a:p>
        </p:txBody>
      </p:sp>
    </p:spTree>
    <p:extLst>
      <p:ext uri="{BB962C8B-B14F-4D97-AF65-F5344CB8AC3E}">
        <p14:creationId xmlns:p14="http://schemas.microsoft.com/office/powerpoint/2010/main" val="3274553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39</a:t>
            </a:fld>
            <a:endParaRPr lang="en-US" altLang="zh-CN"/>
          </a:p>
        </p:txBody>
      </p:sp>
    </p:spTree>
    <p:extLst>
      <p:ext uri="{BB962C8B-B14F-4D97-AF65-F5344CB8AC3E}">
        <p14:creationId xmlns:p14="http://schemas.microsoft.com/office/powerpoint/2010/main" val="215946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0163" y="0"/>
            <a:ext cx="6858001" cy="5143500"/>
          </a:xfrm>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Arial" pitchFamily="34" charset="0"/>
            </a:endParaRP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AD36B457-5A72-4394-83AF-048E8C9A7F48}" type="slidenum">
              <a:rPr lang="en-US" altLang="zh-CN" sz="600" smtClean="0">
                <a:solidFill>
                  <a:srgbClr val="000000"/>
                </a:solidFill>
              </a:rPr>
              <a:pPr eaLnBrk="1" hangingPunct="1"/>
              <a:t>4</a:t>
            </a:fld>
            <a:endParaRPr lang="en-US" altLang="zh-CN" sz="600"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40</a:t>
            </a:fld>
            <a:endParaRPr lang="en-US" altLang="zh-CN"/>
          </a:p>
        </p:txBody>
      </p:sp>
    </p:spTree>
    <p:extLst>
      <p:ext uri="{BB962C8B-B14F-4D97-AF65-F5344CB8AC3E}">
        <p14:creationId xmlns:p14="http://schemas.microsoft.com/office/powerpoint/2010/main" val="2978495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30163" y="0"/>
            <a:ext cx="6858001" cy="5143500"/>
          </a:xfrm>
          <a:ln/>
        </p:spPr>
      </p:sp>
      <p:sp>
        <p:nvSpPr>
          <p:cNvPr id="121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cs typeface="Arial" pitchFamily="34" charset="0"/>
              </a:rPr>
              <a:t>Backlog,</a:t>
            </a:r>
            <a:r>
              <a:rPr lang="zh-CN" altLang="en-US" smtClean="0">
                <a:cs typeface="Arial" pitchFamily="34" charset="0"/>
              </a:rPr>
              <a:t>待办任务</a:t>
            </a:r>
            <a:endParaRPr lang="en-US" altLang="zh-CN" smtClean="0">
              <a:cs typeface="Arial" pitchFamily="34" charset="0"/>
            </a:endParaRPr>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D243F4DA-3F2D-422F-B415-6D35BB07B7F9}" type="slidenum">
              <a:rPr lang="en-US" altLang="zh-CN" sz="600" smtClean="0">
                <a:solidFill>
                  <a:srgbClr val="000000"/>
                </a:solidFill>
              </a:rPr>
              <a:pPr eaLnBrk="1" hangingPunct="1"/>
              <a:t>41</a:t>
            </a:fld>
            <a:endParaRPr lang="en-US" altLang="zh-CN" sz="600" smtClean="0">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42</a:t>
            </a:fld>
            <a:endParaRPr lang="en-US" altLang="zh-CN"/>
          </a:p>
        </p:txBody>
      </p:sp>
    </p:spTree>
    <p:extLst>
      <p:ext uri="{BB962C8B-B14F-4D97-AF65-F5344CB8AC3E}">
        <p14:creationId xmlns:p14="http://schemas.microsoft.com/office/powerpoint/2010/main" val="2830388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43</a:t>
            </a:fld>
            <a:endParaRPr lang="en-US" altLang="zh-CN"/>
          </a:p>
        </p:txBody>
      </p:sp>
    </p:spTree>
    <p:extLst>
      <p:ext uri="{BB962C8B-B14F-4D97-AF65-F5344CB8AC3E}">
        <p14:creationId xmlns:p14="http://schemas.microsoft.com/office/powerpoint/2010/main" val="3590808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44</a:t>
            </a:fld>
            <a:endParaRPr lang="en-US" altLang="zh-CN"/>
          </a:p>
        </p:txBody>
      </p:sp>
    </p:spTree>
    <p:extLst>
      <p:ext uri="{BB962C8B-B14F-4D97-AF65-F5344CB8AC3E}">
        <p14:creationId xmlns:p14="http://schemas.microsoft.com/office/powerpoint/2010/main" val="3083388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45</a:t>
            </a:fld>
            <a:endParaRPr lang="en-US" altLang="zh-CN"/>
          </a:p>
        </p:txBody>
      </p:sp>
    </p:spTree>
    <p:extLst>
      <p:ext uri="{BB962C8B-B14F-4D97-AF65-F5344CB8AC3E}">
        <p14:creationId xmlns:p14="http://schemas.microsoft.com/office/powerpoint/2010/main" val="2577530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46</a:t>
            </a:fld>
            <a:endParaRPr lang="en-US" altLang="zh-CN"/>
          </a:p>
        </p:txBody>
      </p:sp>
    </p:spTree>
    <p:extLst>
      <p:ext uri="{BB962C8B-B14F-4D97-AF65-F5344CB8AC3E}">
        <p14:creationId xmlns:p14="http://schemas.microsoft.com/office/powerpoint/2010/main" val="33225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47</a:t>
            </a:fld>
            <a:endParaRPr lang="en-US" altLang="zh-CN"/>
          </a:p>
        </p:txBody>
      </p:sp>
    </p:spTree>
    <p:extLst>
      <p:ext uri="{BB962C8B-B14F-4D97-AF65-F5344CB8AC3E}">
        <p14:creationId xmlns:p14="http://schemas.microsoft.com/office/powerpoint/2010/main" val="2146839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48</a:t>
            </a:fld>
            <a:endParaRPr lang="en-US" altLang="zh-CN"/>
          </a:p>
        </p:txBody>
      </p:sp>
    </p:spTree>
    <p:extLst>
      <p:ext uri="{BB962C8B-B14F-4D97-AF65-F5344CB8AC3E}">
        <p14:creationId xmlns:p14="http://schemas.microsoft.com/office/powerpoint/2010/main" val="4145816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49</a:t>
            </a:fld>
            <a:endParaRPr lang="en-US" altLang="zh-CN"/>
          </a:p>
        </p:txBody>
      </p:sp>
    </p:spTree>
    <p:extLst>
      <p:ext uri="{BB962C8B-B14F-4D97-AF65-F5344CB8AC3E}">
        <p14:creationId xmlns:p14="http://schemas.microsoft.com/office/powerpoint/2010/main" val="307802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30163" y="0"/>
            <a:ext cx="6858001" cy="51435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cs typeface="Arial" pitchFamily="34" charset="0"/>
              </a:rPr>
              <a:t>可见性：影响最终结果的因素必须可见，比如说功能是否完成</a:t>
            </a:r>
            <a:endParaRPr lang="en-US" altLang="zh-CN" smtClean="0">
              <a:cs typeface="Arial" pitchFamily="34" charset="0"/>
            </a:endParaRPr>
          </a:p>
          <a:p>
            <a:r>
              <a:rPr lang="zh-CN" altLang="en-US" smtClean="0">
                <a:cs typeface="Arial" pitchFamily="34" charset="0"/>
              </a:rPr>
              <a:t>检查：只有通过检查才能</a:t>
            </a:r>
            <a:endParaRPr lang="en-US" altLang="zh-CN" smtClean="0">
              <a:cs typeface="Arial" pitchFamily="34" charset="0"/>
            </a:endParaRPr>
          </a:p>
          <a:p>
            <a:r>
              <a:rPr lang="zh-CN" altLang="en-US" smtClean="0">
                <a:cs typeface="Arial" pitchFamily="34" charset="0"/>
              </a:rPr>
              <a:t>有中国特色的社会主义，躺着石头过河，白猫黑猫抓到老鼠就是好猫</a:t>
            </a: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CBFD6A6-2C5A-46DE-ADCD-CD4A88A5735A}" type="slidenum">
              <a:rPr lang="en-US" altLang="zh-CN" sz="600" smtClean="0">
                <a:solidFill>
                  <a:srgbClr val="000000"/>
                </a:solidFill>
              </a:rPr>
              <a:pPr eaLnBrk="1" hangingPunct="1"/>
              <a:t>5</a:t>
            </a:fld>
            <a:endParaRPr lang="en-US" altLang="zh-CN" sz="600" smtClean="0">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50</a:t>
            </a:fld>
            <a:endParaRPr lang="en-US" altLang="zh-CN"/>
          </a:p>
        </p:txBody>
      </p:sp>
    </p:spTree>
    <p:extLst>
      <p:ext uri="{BB962C8B-B14F-4D97-AF65-F5344CB8AC3E}">
        <p14:creationId xmlns:p14="http://schemas.microsoft.com/office/powerpoint/2010/main" val="3563602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51</a:t>
            </a:fld>
            <a:endParaRPr lang="en-US" altLang="zh-CN"/>
          </a:p>
        </p:txBody>
      </p:sp>
    </p:spTree>
    <p:extLst>
      <p:ext uri="{BB962C8B-B14F-4D97-AF65-F5344CB8AC3E}">
        <p14:creationId xmlns:p14="http://schemas.microsoft.com/office/powerpoint/2010/main" val="2182565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52</a:t>
            </a:fld>
            <a:endParaRPr lang="en-US" altLang="zh-CN"/>
          </a:p>
        </p:txBody>
      </p:sp>
    </p:spTree>
    <p:extLst>
      <p:ext uri="{BB962C8B-B14F-4D97-AF65-F5344CB8AC3E}">
        <p14:creationId xmlns:p14="http://schemas.microsoft.com/office/powerpoint/2010/main" val="2904876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53</a:t>
            </a:fld>
            <a:endParaRPr lang="en-US" altLang="zh-CN"/>
          </a:p>
        </p:txBody>
      </p:sp>
    </p:spTree>
    <p:extLst>
      <p:ext uri="{BB962C8B-B14F-4D97-AF65-F5344CB8AC3E}">
        <p14:creationId xmlns:p14="http://schemas.microsoft.com/office/powerpoint/2010/main" val="3344554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54</a:t>
            </a:fld>
            <a:endParaRPr lang="en-US" altLang="zh-CN"/>
          </a:p>
        </p:txBody>
      </p:sp>
    </p:spTree>
    <p:extLst>
      <p:ext uri="{BB962C8B-B14F-4D97-AF65-F5344CB8AC3E}">
        <p14:creationId xmlns:p14="http://schemas.microsoft.com/office/powerpoint/2010/main" val="2866866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55</a:t>
            </a:fld>
            <a:endParaRPr lang="en-US" altLang="zh-CN"/>
          </a:p>
        </p:txBody>
      </p:sp>
    </p:spTree>
    <p:extLst>
      <p:ext uri="{BB962C8B-B14F-4D97-AF65-F5344CB8AC3E}">
        <p14:creationId xmlns:p14="http://schemas.microsoft.com/office/powerpoint/2010/main" val="13598409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56</a:t>
            </a:fld>
            <a:endParaRPr lang="en-US" altLang="zh-CN"/>
          </a:p>
        </p:txBody>
      </p:sp>
    </p:spTree>
    <p:extLst>
      <p:ext uri="{BB962C8B-B14F-4D97-AF65-F5344CB8AC3E}">
        <p14:creationId xmlns:p14="http://schemas.microsoft.com/office/powerpoint/2010/main" val="169281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57</a:t>
            </a:fld>
            <a:endParaRPr lang="en-US" altLang="zh-CN"/>
          </a:p>
        </p:txBody>
      </p:sp>
    </p:spTree>
    <p:extLst>
      <p:ext uri="{BB962C8B-B14F-4D97-AF65-F5344CB8AC3E}">
        <p14:creationId xmlns:p14="http://schemas.microsoft.com/office/powerpoint/2010/main" val="20177444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58</a:t>
            </a:fld>
            <a:endParaRPr lang="en-US" altLang="zh-CN"/>
          </a:p>
        </p:txBody>
      </p:sp>
    </p:spTree>
    <p:extLst>
      <p:ext uri="{BB962C8B-B14F-4D97-AF65-F5344CB8AC3E}">
        <p14:creationId xmlns:p14="http://schemas.microsoft.com/office/powerpoint/2010/main" val="2846267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59</a:t>
            </a:fld>
            <a:endParaRPr lang="en-US" altLang="zh-CN"/>
          </a:p>
        </p:txBody>
      </p:sp>
    </p:spTree>
    <p:extLst>
      <p:ext uri="{BB962C8B-B14F-4D97-AF65-F5344CB8AC3E}">
        <p14:creationId xmlns:p14="http://schemas.microsoft.com/office/powerpoint/2010/main" val="285465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a:t>
            </a:fld>
            <a:endParaRPr lang="en-US" altLang="zh-CN"/>
          </a:p>
        </p:txBody>
      </p:sp>
    </p:spTree>
    <p:extLst>
      <p:ext uri="{BB962C8B-B14F-4D97-AF65-F5344CB8AC3E}">
        <p14:creationId xmlns:p14="http://schemas.microsoft.com/office/powerpoint/2010/main" val="3443657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60</a:t>
            </a:fld>
            <a:endParaRPr lang="en-US" altLang="zh-CN"/>
          </a:p>
        </p:txBody>
      </p:sp>
    </p:spTree>
    <p:extLst>
      <p:ext uri="{BB962C8B-B14F-4D97-AF65-F5344CB8AC3E}">
        <p14:creationId xmlns:p14="http://schemas.microsoft.com/office/powerpoint/2010/main" val="1076463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61</a:t>
            </a:fld>
            <a:endParaRPr lang="en-US" altLang="zh-CN"/>
          </a:p>
        </p:txBody>
      </p:sp>
    </p:spTree>
    <p:extLst>
      <p:ext uri="{BB962C8B-B14F-4D97-AF65-F5344CB8AC3E}">
        <p14:creationId xmlns:p14="http://schemas.microsoft.com/office/powerpoint/2010/main" val="353976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62</a:t>
            </a:fld>
            <a:endParaRPr lang="en-US" altLang="zh-CN"/>
          </a:p>
        </p:txBody>
      </p:sp>
    </p:spTree>
    <p:extLst>
      <p:ext uri="{BB962C8B-B14F-4D97-AF65-F5344CB8AC3E}">
        <p14:creationId xmlns:p14="http://schemas.microsoft.com/office/powerpoint/2010/main" val="24570901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63</a:t>
            </a:fld>
            <a:endParaRPr lang="en-US" altLang="zh-CN"/>
          </a:p>
        </p:txBody>
      </p:sp>
    </p:spTree>
    <p:extLst>
      <p:ext uri="{BB962C8B-B14F-4D97-AF65-F5344CB8AC3E}">
        <p14:creationId xmlns:p14="http://schemas.microsoft.com/office/powerpoint/2010/main" val="87672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64</a:t>
            </a:fld>
            <a:endParaRPr lang="en-US" altLang="zh-CN"/>
          </a:p>
        </p:txBody>
      </p:sp>
    </p:spTree>
    <p:extLst>
      <p:ext uri="{BB962C8B-B14F-4D97-AF65-F5344CB8AC3E}">
        <p14:creationId xmlns:p14="http://schemas.microsoft.com/office/powerpoint/2010/main" val="994932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65</a:t>
            </a:fld>
            <a:endParaRPr lang="en-US" altLang="zh-CN"/>
          </a:p>
        </p:txBody>
      </p:sp>
    </p:spTree>
    <p:extLst>
      <p:ext uri="{BB962C8B-B14F-4D97-AF65-F5344CB8AC3E}">
        <p14:creationId xmlns:p14="http://schemas.microsoft.com/office/powerpoint/2010/main" val="868475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66</a:t>
            </a:fld>
            <a:endParaRPr lang="en-US" altLang="zh-CN"/>
          </a:p>
        </p:txBody>
      </p:sp>
    </p:spTree>
    <p:extLst>
      <p:ext uri="{BB962C8B-B14F-4D97-AF65-F5344CB8AC3E}">
        <p14:creationId xmlns:p14="http://schemas.microsoft.com/office/powerpoint/2010/main" val="1301926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67</a:t>
            </a:fld>
            <a:endParaRPr lang="en-US" altLang="zh-CN"/>
          </a:p>
        </p:txBody>
      </p:sp>
    </p:spTree>
    <p:extLst>
      <p:ext uri="{BB962C8B-B14F-4D97-AF65-F5344CB8AC3E}">
        <p14:creationId xmlns:p14="http://schemas.microsoft.com/office/powerpoint/2010/main" val="1578913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68</a:t>
            </a:fld>
            <a:endParaRPr lang="en-US" altLang="zh-CN"/>
          </a:p>
        </p:txBody>
      </p:sp>
    </p:spTree>
    <p:extLst>
      <p:ext uri="{BB962C8B-B14F-4D97-AF65-F5344CB8AC3E}">
        <p14:creationId xmlns:p14="http://schemas.microsoft.com/office/powerpoint/2010/main" val="832424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69</a:t>
            </a:fld>
            <a:endParaRPr lang="en-US" altLang="zh-CN"/>
          </a:p>
        </p:txBody>
      </p:sp>
    </p:spTree>
    <p:extLst>
      <p:ext uri="{BB962C8B-B14F-4D97-AF65-F5344CB8AC3E}">
        <p14:creationId xmlns:p14="http://schemas.microsoft.com/office/powerpoint/2010/main" val="1526789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7</a:t>
            </a:fld>
            <a:endParaRPr lang="en-US" altLang="zh-CN"/>
          </a:p>
        </p:txBody>
      </p:sp>
    </p:spTree>
    <p:extLst>
      <p:ext uri="{BB962C8B-B14F-4D97-AF65-F5344CB8AC3E}">
        <p14:creationId xmlns:p14="http://schemas.microsoft.com/office/powerpoint/2010/main" val="75452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70</a:t>
            </a:fld>
            <a:endParaRPr lang="en-US" altLang="zh-CN"/>
          </a:p>
        </p:txBody>
      </p:sp>
    </p:spTree>
    <p:extLst>
      <p:ext uri="{BB962C8B-B14F-4D97-AF65-F5344CB8AC3E}">
        <p14:creationId xmlns:p14="http://schemas.microsoft.com/office/powerpoint/2010/main" val="8240216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D7E578EA-BABF-43B1-A2CA-52CC3D611F27}" type="slidenum">
              <a:rPr lang="en-US" altLang="zh-CN" sz="600" smtClean="0">
                <a:solidFill>
                  <a:srgbClr val="000000"/>
                </a:solidFill>
              </a:rPr>
              <a:pPr eaLnBrk="1" hangingPunct="1"/>
              <a:t>71</a:t>
            </a:fld>
            <a:endParaRPr lang="en-US" altLang="zh-CN" sz="600" smtClean="0">
              <a:solidFill>
                <a:srgbClr val="000000"/>
              </a:solidFill>
            </a:endParaRPr>
          </a:p>
        </p:txBody>
      </p:sp>
      <p:sp>
        <p:nvSpPr>
          <p:cNvPr id="122883" name="Rectangle 2"/>
          <p:cNvSpPr>
            <a:spLocks noRot="1" noChangeArrowheads="1" noTextEdit="1"/>
          </p:cNvSpPr>
          <p:nvPr>
            <p:ph type="sldImg"/>
          </p:nvPr>
        </p:nvSpPr>
        <p:spPr>
          <a:xfrm>
            <a:off x="-30163" y="0"/>
            <a:ext cx="6858001" cy="51435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cs typeface="Arial" pitchFamily="34" charset="0"/>
              </a:rPr>
              <a:t>解决了部分问题，同时产生了新的问题</a:t>
            </a:r>
          </a:p>
          <a:p>
            <a:pPr eaLnBrk="1" hangingPunct="1"/>
            <a:endParaRPr lang="zh-CN" altLang="en-US" smtClean="0">
              <a:cs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xfrm>
            <a:off x="-30163" y="0"/>
            <a:ext cx="6858001" cy="5143500"/>
          </a:xfrm>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cs typeface="Arial" pitchFamily="34" charset="0"/>
            </a:endParaRPr>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ACFBEF8-0FF4-4AA1-A787-FFB01365317D}" type="slidenum">
              <a:rPr lang="zh-CN" altLang="en-US" sz="600" smtClean="0">
                <a:solidFill>
                  <a:srgbClr val="000000"/>
                </a:solidFill>
              </a:rPr>
              <a:pPr eaLnBrk="1" hangingPunct="1"/>
              <a:t>72</a:t>
            </a:fld>
            <a:endParaRPr lang="zh-CN" altLang="en-US" sz="600" smtClean="0">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63" y="0"/>
            <a:ext cx="6858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73</a:t>
            </a:fld>
            <a:endParaRPr lang="en-US" altLang="zh-CN"/>
          </a:p>
        </p:txBody>
      </p:sp>
    </p:spTree>
    <p:extLst>
      <p:ext uri="{BB962C8B-B14F-4D97-AF65-F5344CB8AC3E}">
        <p14:creationId xmlns:p14="http://schemas.microsoft.com/office/powerpoint/2010/main" val="7690434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332C50A2-994A-4572-BAD4-2909C7DD882F}" type="slidenum">
              <a:rPr lang="zh-CN" altLang="en-US" sz="600" smtClean="0">
                <a:solidFill>
                  <a:srgbClr val="000000"/>
                </a:solidFill>
                <a:latin typeface="Arial" pitchFamily="34" charset="0"/>
              </a:rPr>
              <a:pPr eaLnBrk="1" hangingPunct="1"/>
              <a:t>74</a:t>
            </a:fld>
            <a:endParaRPr lang="en-US" altLang="zh-CN" sz="600" smtClean="0">
              <a:solidFill>
                <a:srgbClr val="000000"/>
              </a:solidFill>
              <a:latin typeface="Arial" pitchFamily="34" charset="0"/>
            </a:endParaRPr>
          </a:p>
        </p:txBody>
      </p:sp>
      <p:sp>
        <p:nvSpPr>
          <p:cNvPr id="124931" name="Rectangle 2"/>
          <p:cNvSpPr>
            <a:spLocks noRot="1" noChangeArrowheads="1" noTextEdit="1"/>
          </p:cNvSpPr>
          <p:nvPr>
            <p:ph type="sldImg"/>
          </p:nvPr>
        </p:nvSpPr>
        <p:spPr>
          <a:xfrm>
            <a:off x="-30163" y="0"/>
            <a:ext cx="6858001" cy="51435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30163" y="0"/>
            <a:ext cx="6858001" cy="5143500"/>
          </a:xfrm>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smtClean="0">
                <a:cs typeface="Arial" pitchFamily="34" charset="0"/>
              </a:rPr>
              <a:t/>
            </a:r>
            <a:br>
              <a:rPr lang="en-US" altLang="zh-CN" smtClean="0">
                <a:cs typeface="Arial" pitchFamily="34" charset="0"/>
              </a:rPr>
            </a:br>
            <a:endParaRPr lang="en-US" altLang="zh-CN" smtClean="0">
              <a:cs typeface="Arial" pitchFamily="34" charset="0"/>
            </a:endParaRPr>
          </a:p>
          <a:p>
            <a:pPr eaLnBrk="1" hangingPunct="1">
              <a:spcBef>
                <a:spcPct val="0"/>
              </a:spcBef>
            </a:pPr>
            <a:endParaRPr lang="zh-CN" altLang="en-US" smtClean="0">
              <a:cs typeface="Arial" pitchFamily="34" charset="0"/>
            </a:endParaRP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3D11DE7F-107C-4EF8-A2F9-20FA0DD56FD5}" type="slidenum">
              <a:rPr lang="zh-CN" altLang="en-US" sz="600" smtClean="0">
                <a:solidFill>
                  <a:srgbClr val="000000"/>
                </a:solidFill>
              </a:rPr>
              <a:pPr eaLnBrk="1" hangingPunct="1"/>
              <a:t>8</a:t>
            </a:fld>
            <a:endParaRPr lang="zh-CN" altLang="en-US" sz="600"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xfrm>
            <a:off x="-30163" y="0"/>
            <a:ext cx="6858001" cy="5143500"/>
          </a:xfrm>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Arial" pitchFamily="34" charset="0"/>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1D14FE19-281C-4D33-A607-94AE668B8CC3}" type="slidenum">
              <a:rPr lang="en-US" altLang="zh-CN" sz="600" smtClean="0">
                <a:solidFill>
                  <a:srgbClr val="000000"/>
                </a:solidFill>
              </a:rPr>
              <a:pPr eaLnBrk="1" hangingPunct="1"/>
              <a:t>9</a:t>
            </a:fld>
            <a:endParaRPr lang="en-US" altLang="zh-CN" sz="600"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2"/>
          <p:cNvGrpSpPr>
            <a:grpSpLocks noChangeAspect="1"/>
          </p:cNvGrpSpPr>
          <p:nvPr/>
        </p:nvGrpSpPr>
        <p:grpSpPr bwMode="auto">
          <a:xfrm>
            <a:off x="7491413" y="420688"/>
            <a:ext cx="1206500" cy="228600"/>
            <a:chOff x="-240" y="1797"/>
            <a:chExt cx="6000" cy="1136"/>
          </a:xfrm>
        </p:grpSpPr>
        <p:sp>
          <p:nvSpPr>
            <p:cNvPr id="5" name="AutoShape 3"/>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6" name="Freeform 4"/>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7" name="Freeform 5"/>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8" name="Freeform 6"/>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9" name="Freeform 7"/>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10" name="Freeform 8"/>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11" name="Freeform 9"/>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12" name="Freeform 10"/>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13" name="Freeform 11"/>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14" name="Freeform 12"/>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15" name="Freeform 13"/>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16" name="Freeform 14"/>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17" name="Freeform 15"/>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18" name="Freeform 16"/>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19" name="Freeform 17"/>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
        <p:nvSpPr>
          <p:cNvPr id="20"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sp>
        <p:nvSpPr>
          <p:cNvPr id="264210" name="Title Placeholder 1"/>
          <p:cNvSpPr>
            <a:spLocks noGrp="1"/>
          </p:cNvSpPr>
          <p:nvPr>
            <p:ph type="ctrTitle"/>
          </p:nvPr>
        </p:nvSpPr>
        <p:spPr>
          <a:xfrm>
            <a:off x="4570413" y="2928938"/>
            <a:ext cx="4138612" cy="493712"/>
          </a:xfrm>
        </p:spPr>
        <p:txBody>
          <a:bodyPr/>
          <a:lstStyle>
            <a:lvl1pPr>
              <a:defRPr/>
            </a:lvl1pPr>
          </a:lstStyle>
          <a:p>
            <a:r>
              <a:rPr lang="en-GB"/>
              <a:t>Click to edit Master title style</a:t>
            </a:r>
          </a:p>
        </p:txBody>
      </p:sp>
      <p:sp>
        <p:nvSpPr>
          <p:cNvPr id="264211" name="Text Placeholder 2"/>
          <p:cNvSpPr>
            <a:spLocks noGrp="1"/>
          </p:cNvSpPr>
          <p:nvPr>
            <p:ph type="subTitle" idx="1"/>
          </p:nvPr>
        </p:nvSpPr>
        <p:spPr>
          <a:xfrm>
            <a:off x="4570413" y="3429000"/>
            <a:ext cx="4138612" cy="485775"/>
          </a:xfrm>
        </p:spPr>
        <p:txBody>
          <a:bodyPr/>
          <a:lstStyle>
            <a:lvl1pPr marL="0" indent="0">
              <a:buFontTx/>
              <a:buNone/>
              <a:defRPr sz="1400">
                <a:solidFill>
                  <a:schemeClr val="accent1"/>
                </a:solidFill>
              </a:defRPr>
            </a:lvl1pPr>
          </a:lstStyle>
          <a:p>
            <a:r>
              <a:rPr lang="en-GB"/>
              <a:t>Click to edit Master subtitle style</a:t>
            </a:r>
          </a:p>
        </p:txBody>
      </p:sp>
    </p:spTree>
    <p:extLst>
      <p:ext uri="{BB962C8B-B14F-4D97-AF65-F5344CB8AC3E}">
        <p14:creationId xmlns:p14="http://schemas.microsoft.com/office/powerpoint/2010/main" val="253135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36994937-09B6-45FC-8A4E-DB34F7A3EBEC}" type="slidenum">
              <a:rPr lang="en-GB" altLang="zh-CN"/>
              <a:pPr>
                <a:defRPr/>
              </a:pPr>
              <a:t>‹#›</a:t>
            </a:fld>
            <a:endParaRPr lang="en-GB" altLang="zh-CN"/>
          </a:p>
        </p:txBody>
      </p:sp>
    </p:spTree>
    <p:extLst>
      <p:ext uri="{BB962C8B-B14F-4D97-AF65-F5344CB8AC3E}">
        <p14:creationId xmlns:p14="http://schemas.microsoft.com/office/powerpoint/2010/main" val="1194294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6213" y="644525"/>
            <a:ext cx="1955800" cy="528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8813" y="644525"/>
            <a:ext cx="5715000" cy="528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162ECE91-C3E9-4135-B7D2-E265E1B5F59D}" type="slidenum">
              <a:rPr lang="en-GB" altLang="zh-CN"/>
              <a:pPr>
                <a:defRPr/>
              </a:pPr>
              <a:t>‹#›</a:t>
            </a:fld>
            <a:endParaRPr lang="en-GB" altLang="zh-CN"/>
          </a:p>
        </p:txBody>
      </p:sp>
    </p:spTree>
    <p:extLst>
      <p:ext uri="{BB962C8B-B14F-4D97-AF65-F5344CB8AC3E}">
        <p14:creationId xmlns:p14="http://schemas.microsoft.com/office/powerpoint/2010/main" val="1063654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58813" y="644525"/>
            <a:ext cx="7823200" cy="727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8813" y="1544638"/>
            <a:ext cx="3835400" cy="43830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44638"/>
            <a:ext cx="3835400" cy="43830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3EE25F9E-3830-4B63-B3E9-E5D3E89E2674}" type="slidenum">
              <a:rPr lang="en-GB" altLang="zh-CN"/>
              <a:pPr>
                <a:defRPr/>
              </a:pPr>
              <a:t>‹#›</a:t>
            </a:fld>
            <a:endParaRPr lang="en-GB" altLang="zh-CN"/>
          </a:p>
        </p:txBody>
      </p:sp>
    </p:spTree>
    <p:extLst>
      <p:ext uri="{BB962C8B-B14F-4D97-AF65-F5344CB8AC3E}">
        <p14:creationId xmlns:p14="http://schemas.microsoft.com/office/powerpoint/2010/main" val="3385406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58813" y="644525"/>
            <a:ext cx="7823200" cy="727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8813" y="1544638"/>
            <a:ext cx="7823200" cy="2114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8813" y="3811588"/>
            <a:ext cx="7823200" cy="2116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CBD500A7-E622-412E-A6CA-35FB0061DDDE}" type="slidenum">
              <a:rPr lang="en-GB" altLang="zh-CN"/>
              <a:pPr>
                <a:defRPr/>
              </a:pPr>
              <a:t>‹#›</a:t>
            </a:fld>
            <a:endParaRPr lang="en-GB" altLang="zh-CN"/>
          </a:p>
        </p:txBody>
      </p:sp>
    </p:spTree>
    <p:extLst>
      <p:ext uri="{BB962C8B-B14F-4D97-AF65-F5344CB8AC3E}">
        <p14:creationId xmlns:p14="http://schemas.microsoft.com/office/powerpoint/2010/main" val="1563558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7518400" y="6200775"/>
            <a:ext cx="1206500" cy="228600"/>
            <a:chOff x="-240" y="1797"/>
            <a:chExt cx="6000" cy="1136"/>
          </a:xfrm>
        </p:grpSpPr>
        <p:sp>
          <p:nvSpPr>
            <p:cNvPr id="5" name="AutoShape 5"/>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6" name="Freeform 6"/>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7" name="Freeform 7"/>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8" name="Freeform 8"/>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9" name="Freeform 9"/>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10" name="Freeform 10"/>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11" name="Freeform 11"/>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12" name="Freeform 12"/>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13" name="Freeform 13"/>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14" name="Freeform 14"/>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15" name="Freeform 15"/>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16" name="Freeform 16"/>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17" name="Freeform 17"/>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18" name="Freeform 18"/>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19" name="Freeform 19"/>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
        <p:nvSpPr>
          <p:cNvPr id="20"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pic>
        <p:nvPicPr>
          <p:cNvPr id="21" name="Picture 15" descr="te_red_labe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2" name="Title Placeholder 1"/>
          <p:cNvSpPr>
            <a:spLocks noGrp="1"/>
          </p:cNvSpPr>
          <p:nvPr>
            <p:ph type="ctrTitle"/>
          </p:nvPr>
        </p:nvSpPr>
        <p:spPr>
          <a:xfrm>
            <a:off x="4570413" y="2928938"/>
            <a:ext cx="4138612" cy="493712"/>
          </a:xfrm>
        </p:spPr>
        <p:txBody>
          <a:bodyPr/>
          <a:lstStyle>
            <a:lvl1pPr>
              <a:defRPr sz="2000"/>
            </a:lvl1pPr>
          </a:lstStyle>
          <a:p>
            <a:r>
              <a:rPr lang="en-GB"/>
              <a:t>Click to edit Master title style</a:t>
            </a:r>
          </a:p>
        </p:txBody>
      </p:sp>
      <p:sp>
        <p:nvSpPr>
          <p:cNvPr id="266243" name="Text Placeholder 2"/>
          <p:cNvSpPr>
            <a:spLocks noGrp="1"/>
          </p:cNvSpPr>
          <p:nvPr>
            <p:ph type="subTitle" idx="1"/>
          </p:nvPr>
        </p:nvSpPr>
        <p:spPr>
          <a:xfrm>
            <a:off x="4570413" y="3429000"/>
            <a:ext cx="4138612" cy="485775"/>
          </a:xfrm>
        </p:spPr>
        <p:txBody>
          <a:bodyPr/>
          <a:lstStyle>
            <a:lvl1pPr marL="0" indent="0">
              <a:buFontTx/>
              <a:buNone/>
              <a:defRPr sz="1400">
                <a:solidFill>
                  <a:schemeClr val="accent1"/>
                </a:solidFill>
              </a:defRPr>
            </a:lvl1pPr>
          </a:lstStyle>
          <a:p>
            <a:r>
              <a:rPr lang="en-GB"/>
              <a:t>Click to edit Master subtitle style</a:t>
            </a:r>
          </a:p>
        </p:txBody>
      </p:sp>
    </p:spTree>
    <p:extLst>
      <p:ext uri="{BB962C8B-B14F-4D97-AF65-F5344CB8AC3E}">
        <p14:creationId xmlns:p14="http://schemas.microsoft.com/office/powerpoint/2010/main" val="1550341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69DA186A-6E14-49F2-80FA-C8B633B0AB02}" type="slidenum">
              <a:rPr lang="en-GB" altLang="zh-CN"/>
              <a:pPr>
                <a:defRPr/>
              </a:pPr>
              <a:t>‹#›</a:t>
            </a:fld>
            <a:endParaRPr lang="en-GB" altLang="zh-CN"/>
          </a:p>
        </p:txBody>
      </p:sp>
    </p:spTree>
    <p:extLst>
      <p:ext uri="{BB962C8B-B14F-4D97-AF65-F5344CB8AC3E}">
        <p14:creationId xmlns:p14="http://schemas.microsoft.com/office/powerpoint/2010/main" val="2600539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9759130A-20F2-4BF6-A689-16D812C377C2}" type="slidenum">
              <a:rPr lang="en-GB" altLang="zh-CN"/>
              <a:pPr>
                <a:defRPr/>
              </a:pPr>
              <a:t>‹#›</a:t>
            </a:fld>
            <a:endParaRPr lang="en-GB" altLang="zh-CN"/>
          </a:p>
        </p:txBody>
      </p:sp>
    </p:spTree>
    <p:extLst>
      <p:ext uri="{BB962C8B-B14F-4D97-AF65-F5344CB8AC3E}">
        <p14:creationId xmlns:p14="http://schemas.microsoft.com/office/powerpoint/2010/main" val="3841667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88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AA3B0750-310F-4E32-810D-80583AAF08E1}" type="slidenum">
              <a:rPr lang="en-GB" altLang="zh-CN"/>
              <a:pPr>
                <a:defRPr/>
              </a:pPr>
              <a:t>‹#›</a:t>
            </a:fld>
            <a:endParaRPr lang="en-GB" altLang="zh-CN"/>
          </a:p>
        </p:txBody>
      </p:sp>
    </p:spTree>
    <p:extLst>
      <p:ext uri="{BB962C8B-B14F-4D97-AF65-F5344CB8AC3E}">
        <p14:creationId xmlns:p14="http://schemas.microsoft.com/office/powerpoint/2010/main" val="4015433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8" name="Dian numeron paikkamerkki 5"/>
          <p:cNvSpPr>
            <a:spLocks noGrp="1"/>
          </p:cNvSpPr>
          <p:nvPr>
            <p:ph type="sldNum" sz="quarter" idx="11"/>
          </p:nvPr>
        </p:nvSpPr>
        <p:spPr/>
        <p:txBody>
          <a:bodyPr/>
          <a:lstStyle>
            <a:lvl1pPr>
              <a:defRPr/>
            </a:lvl1pPr>
          </a:lstStyle>
          <a:p>
            <a:pPr>
              <a:defRPr/>
            </a:pPr>
            <a:fld id="{DBF06B55-B849-40C0-A0C5-63F86F48A0E3}" type="slidenum">
              <a:rPr lang="en-GB" altLang="zh-CN"/>
              <a:pPr>
                <a:defRPr/>
              </a:pPr>
              <a:t>‹#›</a:t>
            </a:fld>
            <a:endParaRPr lang="en-GB" altLang="zh-CN"/>
          </a:p>
        </p:txBody>
      </p:sp>
    </p:spTree>
    <p:extLst>
      <p:ext uri="{BB962C8B-B14F-4D97-AF65-F5344CB8AC3E}">
        <p14:creationId xmlns:p14="http://schemas.microsoft.com/office/powerpoint/2010/main" val="871439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4" name="Dian numeron paikkamerkki 5"/>
          <p:cNvSpPr>
            <a:spLocks noGrp="1"/>
          </p:cNvSpPr>
          <p:nvPr>
            <p:ph type="sldNum" sz="quarter" idx="11"/>
          </p:nvPr>
        </p:nvSpPr>
        <p:spPr/>
        <p:txBody>
          <a:bodyPr/>
          <a:lstStyle>
            <a:lvl1pPr>
              <a:defRPr/>
            </a:lvl1pPr>
          </a:lstStyle>
          <a:p>
            <a:pPr>
              <a:defRPr/>
            </a:pPr>
            <a:fld id="{91CF04A6-1AE7-4530-9D43-C2E8E38A868B}" type="slidenum">
              <a:rPr lang="en-GB" altLang="zh-CN"/>
              <a:pPr>
                <a:defRPr/>
              </a:pPr>
              <a:t>‹#›</a:t>
            </a:fld>
            <a:endParaRPr lang="en-GB" altLang="zh-CN"/>
          </a:p>
        </p:txBody>
      </p:sp>
    </p:spTree>
    <p:extLst>
      <p:ext uri="{BB962C8B-B14F-4D97-AF65-F5344CB8AC3E}">
        <p14:creationId xmlns:p14="http://schemas.microsoft.com/office/powerpoint/2010/main" val="2810459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077CC57C-AA8E-4867-90FA-35C313AEDD36}" type="slidenum">
              <a:rPr lang="en-GB" altLang="zh-CN"/>
              <a:pPr>
                <a:defRPr/>
              </a:pPr>
              <a:t>‹#›</a:t>
            </a:fld>
            <a:endParaRPr lang="en-GB" altLang="zh-CN"/>
          </a:p>
        </p:txBody>
      </p:sp>
    </p:spTree>
    <p:extLst>
      <p:ext uri="{BB962C8B-B14F-4D97-AF65-F5344CB8AC3E}">
        <p14:creationId xmlns:p14="http://schemas.microsoft.com/office/powerpoint/2010/main" val="4048377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3" name="Dian numeron paikkamerkki 5"/>
          <p:cNvSpPr>
            <a:spLocks noGrp="1"/>
          </p:cNvSpPr>
          <p:nvPr>
            <p:ph type="sldNum" sz="quarter" idx="11"/>
          </p:nvPr>
        </p:nvSpPr>
        <p:spPr/>
        <p:txBody>
          <a:bodyPr/>
          <a:lstStyle>
            <a:lvl1pPr>
              <a:defRPr/>
            </a:lvl1pPr>
          </a:lstStyle>
          <a:p>
            <a:pPr>
              <a:defRPr/>
            </a:pPr>
            <a:fld id="{8152EDE5-FEF3-4AA3-A9DD-1087E88647EF}" type="slidenum">
              <a:rPr lang="en-GB" altLang="zh-CN"/>
              <a:pPr>
                <a:defRPr/>
              </a:pPr>
              <a:t>‹#›</a:t>
            </a:fld>
            <a:endParaRPr lang="en-GB" altLang="zh-CN"/>
          </a:p>
        </p:txBody>
      </p:sp>
    </p:spTree>
    <p:extLst>
      <p:ext uri="{BB962C8B-B14F-4D97-AF65-F5344CB8AC3E}">
        <p14:creationId xmlns:p14="http://schemas.microsoft.com/office/powerpoint/2010/main" val="724104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8BEA908C-70C8-4954-B230-64816434C3A4}" type="slidenum">
              <a:rPr lang="en-GB" altLang="zh-CN"/>
              <a:pPr>
                <a:defRPr/>
              </a:pPr>
              <a:t>‹#›</a:t>
            </a:fld>
            <a:endParaRPr lang="en-GB" altLang="zh-CN"/>
          </a:p>
        </p:txBody>
      </p:sp>
    </p:spTree>
    <p:extLst>
      <p:ext uri="{BB962C8B-B14F-4D97-AF65-F5344CB8AC3E}">
        <p14:creationId xmlns:p14="http://schemas.microsoft.com/office/powerpoint/2010/main" val="3858684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35A608AF-90C5-41BC-AF2B-D89684B9F78D}" type="slidenum">
              <a:rPr lang="en-GB" altLang="zh-CN"/>
              <a:pPr>
                <a:defRPr/>
              </a:pPr>
              <a:t>‹#›</a:t>
            </a:fld>
            <a:endParaRPr lang="en-GB" altLang="zh-CN"/>
          </a:p>
        </p:txBody>
      </p:sp>
    </p:spTree>
    <p:extLst>
      <p:ext uri="{BB962C8B-B14F-4D97-AF65-F5344CB8AC3E}">
        <p14:creationId xmlns:p14="http://schemas.microsoft.com/office/powerpoint/2010/main" val="2885607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0682C6D2-2A7C-466F-8940-2DAB993BD2F3}" type="slidenum">
              <a:rPr lang="en-GB" altLang="zh-CN"/>
              <a:pPr>
                <a:defRPr/>
              </a:pPr>
              <a:t>‹#›</a:t>
            </a:fld>
            <a:endParaRPr lang="en-GB" altLang="zh-CN"/>
          </a:p>
        </p:txBody>
      </p:sp>
    </p:spTree>
    <p:extLst>
      <p:ext uri="{BB962C8B-B14F-4D97-AF65-F5344CB8AC3E}">
        <p14:creationId xmlns:p14="http://schemas.microsoft.com/office/powerpoint/2010/main" val="1196032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6213" y="644525"/>
            <a:ext cx="1955800" cy="528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8813" y="644525"/>
            <a:ext cx="5715000" cy="528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D3D917D0-4835-46D9-94A6-48D4A95F74CD}" type="slidenum">
              <a:rPr lang="en-GB" altLang="zh-CN"/>
              <a:pPr>
                <a:defRPr/>
              </a:pPr>
              <a:t>‹#›</a:t>
            </a:fld>
            <a:endParaRPr lang="en-GB" altLang="zh-CN"/>
          </a:p>
        </p:txBody>
      </p:sp>
    </p:spTree>
    <p:extLst>
      <p:ext uri="{BB962C8B-B14F-4D97-AF65-F5344CB8AC3E}">
        <p14:creationId xmlns:p14="http://schemas.microsoft.com/office/powerpoint/2010/main" val="1769695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4" name="Picture 10" descr="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0775" y="6194425"/>
            <a:ext cx="1249363"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te_red_labe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t>Copyright 2008 TietoEnator Corporation</a:t>
            </a:r>
          </a:p>
        </p:txBody>
      </p:sp>
      <p:sp>
        <p:nvSpPr>
          <p:cNvPr id="268290" name="Title Placeholder 1"/>
          <p:cNvSpPr>
            <a:spLocks noGrp="1"/>
          </p:cNvSpPr>
          <p:nvPr>
            <p:ph type="ctrTitle"/>
          </p:nvPr>
        </p:nvSpPr>
        <p:spPr>
          <a:xfrm>
            <a:off x="4570413" y="2928938"/>
            <a:ext cx="4138612" cy="493712"/>
          </a:xfrm>
        </p:spPr>
        <p:txBody>
          <a:bodyPr/>
          <a:lstStyle>
            <a:lvl1pPr>
              <a:defRPr sz="2000">
                <a:solidFill>
                  <a:schemeClr val="bg1"/>
                </a:solidFill>
              </a:defRPr>
            </a:lvl1pPr>
          </a:lstStyle>
          <a:p>
            <a:r>
              <a:rPr lang="en-GB"/>
              <a:t>Click to edit Master title style</a:t>
            </a:r>
          </a:p>
        </p:txBody>
      </p:sp>
      <p:sp>
        <p:nvSpPr>
          <p:cNvPr id="268291" name="Text Placeholder 2"/>
          <p:cNvSpPr>
            <a:spLocks noGrp="1"/>
          </p:cNvSpPr>
          <p:nvPr>
            <p:ph type="subTitle" idx="1"/>
          </p:nvPr>
        </p:nvSpPr>
        <p:spPr>
          <a:xfrm>
            <a:off x="4570413" y="3429000"/>
            <a:ext cx="4138612" cy="485775"/>
          </a:xfrm>
        </p:spPr>
        <p:txBody>
          <a:bodyPr/>
          <a:lstStyle>
            <a:lvl1pPr marL="0" indent="0">
              <a:buFontTx/>
              <a:buNone/>
              <a:defRPr sz="1400"/>
            </a:lvl1pPr>
          </a:lstStyle>
          <a:p>
            <a:r>
              <a:rPr lang="en-GB"/>
              <a:t>Click to edit Master subtitle style</a:t>
            </a:r>
          </a:p>
        </p:txBody>
      </p:sp>
    </p:spTree>
    <p:extLst>
      <p:ext uri="{BB962C8B-B14F-4D97-AF65-F5344CB8AC3E}">
        <p14:creationId xmlns:p14="http://schemas.microsoft.com/office/powerpoint/2010/main" val="3876764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1078C492-A0A0-4006-A6D4-11F089F8250D}" type="slidenum">
              <a:rPr lang="en-GB" altLang="zh-CN"/>
              <a:pPr>
                <a:defRPr/>
              </a:pPr>
              <a:t>‹#›</a:t>
            </a:fld>
            <a:endParaRPr lang="en-GB" altLang="zh-CN"/>
          </a:p>
        </p:txBody>
      </p:sp>
    </p:spTree>
    <p:extLst>
      <p:ext uri="{BB962C8B-B14F-4D97-AF65-F5344CB8AC3E}">
        <p14:creationId xmlns:p14="http://schemas.microsoft.com/office/powerpoint/2010/main" val="26652893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9D48075E-E8C7-45A6-91B9-2AA6C3AD7EF6}" type="slidenum">
              <a:rPr lang="en-GB" altLang="zh-CN"/>
              <a:pPr>
                <a:defRPr/>
              </a:pPr>
              <a:t>‹#›</a:t>
            </a:fld>
            <a:endParaRPr lang="en-GB" altLang="zh-CN"/>
          </a:p>
        </p:txBody>
      </p:sp>
    </p:spTree>
    <p:extLst>
      <p:ext uri="{BB962C8B-B14F-4D97-AF65-F5344CB8AC3E}">
        <p14:creationId xmlns:p14="http://schemas.microsoft.com/office/powerpoint/2010/main" val="3157541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88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A44034D3-0FD3-4B9A-A9A2-08B33AB3BDDC}" type="slidenum">
              <a:rPr lang="en-GB" altLang="zh-CN"/>
              <a:pPr>
                <a:defRPr/>
              </a:pPr>
              <a:t>‹#›</a:t>
            </a:fld>
            <a:endParaRPr lang="en-GB" altLang="zh-CN"/>
          </a:p>
        </p:txBody>
      </p:sp>
    </p:spTree>
    <p:extLst>
      <p:ext uri="{BB962C8B-B14F-4D97-AF65-F5344CB8AC3E}">
        <p14:creationId xmlns:p14="http://schemas.microsoft.com/office/powerpoint/2010/main" val="3615414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8" name="Dian numeron paikkamerkki 5"/>
          <p:cNvSpPr>
            <a:spLocks noGrp="1"/>
          </p:cNvSpPr>
          <p:nvPr>
            <p:ph type="sldNum" sz="quarter" idx="11"/>
          </p:nvPr>
        </p:nvSpPr>
        <p:spPr/>
        <p:txBody>
          <a:bodyPr/>
          <a:lstStyle>
            <a:lvl1pPr>
              <a:defRPr/>
            </a:lvl1pPr>
          </a:lstStyle>
          <a:p>
            <a:pPr>
              <a:defRPr/>
            </a:pPr>
            <a:fld id="{3B5CD96D-4AF9-4056-8806-3AE902078DE8}" type="slidenum">
              <a:rPr lang="en-GB" altLang="zh-CN"/>
              <a:pPr>
                <a:defRPr/>
              </a:pPr>
              <a:t>‹#›</a:t>
            </a:fld>
            <a:endParaRPr lang="en-GB" altLang="zh-CN"/>
          </a:p>
        </p:txBody>
      </p:sp>
    </p:spTree>
    <p:extLst>
      <p:ext uri="{BB962C8B-B14F-4D97-AF65-F5344CB8AC3E}">
        <p14:creationId xmlns:p14="http://schemas.microsoft.com/office/powerpoint/2010/main" val="389919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F9AD66DC-8C42-45A8-9656-115F2626C296}" type="slidenum">
              <a:rPr lang="en-GB" altLang="zh-CN"/>
              <a:pPr>
                <a:defRPr/>
              </a:pPr>
              <a:t>‹#›</a:t>
            </a:fld>
            <a:endParaRPr lang="en-GB" altLang="zh-CN"/>
          </a:p>
        </p:txBody>
      </p:sp>
    </p:spTree>
    <p:extLst>
      <p:ext uri="{BB962C8B-B14F-4D97-AF65-F5344CB8AC3E}">
        <p14:creationId xmlns:p14="http://schemas.microsoft.com/office/powerpoint/2010/main" val="2194921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4" name="Dian numeron paikkamerkki 5"/>
          <p:cNvSpPr>
            <a:spLocks noGrp="1"/>
          </p:cNvSpPr>
          <p:nvPr>
            <p:ph type="sldNum" sz="quarter" idx="11"/>
          </p:nvPr>
        </p:nvSpPr>
        <p:spPr/>
        <p:txBody>
          <a:bodyPr/>
          <a:lstStyle>
            <a:lvl1pPr>
              <a:defRPr/>
            </a:lvl1pPr>
          </a:lstStyle>
          <a:p>
            <a:pPr>
              <a:defRPr/>
            </a:pPr>
            <a:fld id="{AA993837-760F-4269-BCD8-3D1C4FE9EFC3}" type="slidenum">
              <a:rPr lang="en-GB" altLang="zh-CN"/>
              <a:pPr>
                <a:defRPr/>
              </a:pPr>
              <a:t>‹#›</a:t>
            </a:fld>
            <a:endParaRPr lang="en-GB" altLang="zh-CN"/>
          </a:p>
        </p:txBody>
      </p:sp>
    </p:spTree>
    <p:extLst>
      <p:ext uri="{BB962C8B-B14F-4D97-AF65-F5344CB8AC3E}">
        <p14:creationId xmlns:p14="http://schemas.microsoft.com/office/powerpoint/2010/main" val="749039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3" name="Dian numeron paikkamerkki 5"/>
          <p:cNvSpPr>
            <a:spLocks noGrp="1"/>
          </p:cNvSpPr>
          <p:nvPr>
            <p:ph type="sldNum" sz="quarter" idx="11"/>
          </p:nvPr>
        </p:nvSpPr>
        <p:spPr/>
        <p:txBody>
          <a:bodyPr/>
          <a:lstStyle>
            <a:lvl1pPr>
              <a:defRPr/>
            </a:lvl1pPr>
          </a:lstStyle>
          <a:p>
            <a:pPr>
              <a:defRPr/>
            </a:pPr>
            <a:fld id="{5109DD69-02AE-4833-98DA-241AC9AF14FE}" type="slidenum">
              <a:rPr lang="en-GB" altLang="zh-CN"/>
              <a:pPr>
                <a:defRPr/>
              </a:pPr>
              <a:t>‹#›</a:t>
            </a:fld>
            <a:endParaRPr lang="en-GB" altLang="zh-CN"/>
          </a:p>
        </p:txBody>
      </p:sp>
    </p:spTree>
    <p:extLst>
      <p:ext uri="{BB962C8B-B14F-4D97-AF65-F5344CB8AC3E}">
        <p14:creationId xmlns:p14="http://schemas.microsoft.com/office/powerpoint/2010/main" val="3611579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4E78FCC7-B73E-402B-AE6C-B2EAD14E7DAA}" type="slidenum">
              <a:rPr lang="en-GB" altLang="zh-CN"/>
              <a:pPr>
                <a:defRPr/>
              </a:pPr>
              <a:t>‹#›</a:t>
            </a:fld>
            <a:endParaRPr lang="en-GB" altLang="zh-CN"/>
          </a:p>
        </p:txBody>
      </p:sp>
    </p:spTree>
    <p:extLst>
      <p:ext uri="{BB962C8B-B14F-4D97-AF65-F5344CB8AC3E}">
        <p14:creationId xmlns:p14="http://schemas.microsoft.com/office/powerpoint/2010/main" val="12958090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AAC0C00D-D351-4520-AB2A-BC042E2D4F5F}" type="slidenum">
              <a:rPr lang="en-GB" altLang="zh-CN"/>
              <a:pPr>
                <a:defRPr/>
              </a:pPr>
              <a:t>‹#›</a:t>
            </a:fld>
            <a:endParaRPr lang="en-GB" altLang="zh-CN"/>
          </a:p>
        </p:txBody>
      </p:sp>
    </p:spTree>
    <p:extLst>
      <p:ext uri="{BB962C8B-B14F-4D97-AF65-F5344CB8AC3E}">
        <p14:creationId xmlns:p14="http://schemas.microsoft.com/office/powerpoint/2010/main" val="252209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08CDF2FE-01FC-4D69-8B3D-9038C051E076}" type="slidenum">
              <a:rPr lang="en-GB" altLang="zh-CN"/>
              <a:pPr>
                <a:defRPr/>
              </a:pPr>
              <a:t>‹#›</a:t>
            </a:fld>
            <a:endParaRPr lang="en-GB" altLang="zh-CN"/>
          </a:p>
        </p:txBody>
      </p:sp>
    </p:spTree>
    <p:extLst>
      <p:ext uri="{BB962C8B-B14F-4D97-AF65-F5344CB8AC3E}">
        <p14:creationId xmlns:p14="http://schemas.microsoft.com/office/powerpoint/2010/main" val="4474583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6213" y="644525"/>
            <a:ext cx="1955800" cy="528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8813" y="644525"/>
            <a:ext cx="5715000" cy="528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5" name="Dian numeron paikkamerkki 5"/>
          <p:cNvSpPr>
            <a:spLocks noGrp="1"/>
          </p:cNvSpPr>
          <p:nvPr>
            <p:ph type="sldNum" sz="quarter" idx="11"/>
          </p:nvPr>
        </p:nvSpPr>
        <p:spPr/>
        <p:txBody>
          <a:bodyPr/>
          <a:lstStyle>
            <a:lvl1pPr>
              <a:defRPr/>
            </a:lvl1pPr>
          </a:lstStyle>
          <a:p>
            <a:pPr>
              <a:defRPr/>
            </a:pPr>
            <a:fld id="{6F18E8BB-621B-47A5-998D-2AF21923A601}" type="slidenum">
              <a:rPr lang="en-GB" altLang="zh-CN"/>
              <a:pPr>
                <a:defRPr/>
              </a:pPr>
              <a:t>‹#›</a:t>
            </a:fld>
            <a:endParaRPr lang="en-GB" altLang="zh-CN"/>
          </a:p>
        </p:txBody>
      </p:sp>
    </p:spTree>
    <p:extLst>
      <p:ext uri="{BB962C8B-B14F-4D97-AF65-F5344CB8AC3E}">
        <p14:creationId xmlns:p14="http://schemas.microsoft.com/office/powerpoint/2010/main" val="1519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pic>
        <p:nvPicPr>
          <p:cNvPr id="5" name="Picture 15" descr="te_red_lab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p:cNvGrpSpPr>
            <a:grpSpLocks noChangeAspect="1"/>
          </p:cNvGrpSpPr>
          <p:nvPr/>
        </p:nvGrpSpPr>
        <p:grpSpPr bwMode="auto">
          <a:xfrm>
            <a:off x="7518400" y="6200775"/>
            <a:ext cx="1206500" cy="228600"/>
            <a:chOff x="-240" y="1797"/>
            <a:chExt cx="6000" cy="1136"/>
          </a:xfrm>
        </p:grpSpPr>
        <p:sp>
          <p:nvSpPr>
            <p:cNvPr id="7" name="AutoShape 7"/>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8" name="Freeform 8"/>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9" name="Freeform 9"/>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10" name="Freeform 10"/>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11" name="Freeform 11"/>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12" name="Freeform 12"/>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13" name="Freeform 13"/>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14" name="Freeform 14"/>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15" name="Freeform 15"/>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16" name="Freeform 16"/>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17" name="Freeform 17"/>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18" name="Freeform 18"/>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19" name="Freeform 19"/>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20" name="Freeform 20"/>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1" name="Freeform 21"/>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
        <p:nvSpPr>
          <p:cNvPr id="270340" name="Rectangle 4"/>
          <p:cNvSpPr>
            <a:spLocks noGrp="1" noChangeArrowheads="1"/>
          </p:cNvSpPr>
          <p:nvPr>
            <p:ph type="ctrTitle" sz="quarter"/>
          </p:nvPr>
        </p:nvSpPr>
        <p:spPr>
          <a:xfrm>
            <a:off x="650875" y="2701925"/>
            <a:ext cx="6819900" cy="723900"/>
          </a:xfrm>
        </p:spPr>
        <p:txBody>
          <a:bodyPr/>
          <a:lstStyle>
            <a:lvl1pPr>
              <a:defRPr sz="2000"/>
            </a:lvl1pPr>
          </a:lstStyle>
          <a:p>
            <a:r>
              <a:rPr lang="en-GB"/>
              <a:t>Click to edit Master title style</a:t>
            </a:r>
          </a:p>
        </p:txBody>
      </p:sp>
      <p:sp>
        <p:nvSpPr>
          <p:cNvPr id="270341" name="Rectangle 5"/>
          <p:cNvSpPr>
            <a:spLocks noGrp="1" noChangeArrowheads="1"/>
          </p:cNvSpPr>
          <p:nvPr>
            <p:ph type="subTitle" sz="quarter" idx="1"/>
          </p:nvPr>
        </p:nvSpPr>
        <p:spPr>
          <a:xfrm>
            <a:off x="650875" y="3446463"/>
            <a:ext cx="6819900" cy="985837"/>
          </a:xfrm>
        </p:spPr>
        <p:txBody>
          <a:bodyPr/>
          <a:lstStyle>
            <a:lvl1pPr marL="0" indent="0">
              <a:buFontTx/>
              <a:buNone/>
              <a:defRPr sz="1400">
                <a:solidFill>
                  <a:schemeClr val="accent1"/>
                </a:solidFill>
              </a:defRPr>
            </a:lvl1pPr>
          </a:lstStyle>
          <a:p>
            <a:r>
              <a:rPr lang="en-GB"/>
              <a:t>Click to edit Master subtitle style</a:t>
            </a:r>
          </a:p>
        </p:txBody>
      </p:sp>
    </p:spTree>
    <p:extLst>
      <p:ext uri="{BB962C8B-B14F-4D97-AF65-F5344CB8AC3E}">
        <p14:creationId xmlns:p14="http://schemas.microsoft.com/office/powerpoint/2010/main" val="3586606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ian numeron paikkamerkki 5"/>
          <p:cNvSpPr>
            <a:spLocks noGrp="1"/>
          </p:cNvSpPr>
          <p:nvPr>
            <p:ph type="sldNum" sz="quarter" idx="10"/>
          </p:nvPr>
        </p:nvSpPr>
        <p:spPr/>
        <p:txBody>
          <a:bodyPr/>
          <a:lstStyle>
            <a:lvl1pPr>
              <a:defRPr/>
            </a:lvl1pPr>
          </a:lstStyle>
          <a:p>
            <a:pPr>
              <a:defRPr/>
            </a:pPr>
            <a:fld id="{B1580E8C-746E-44AE-8CC6-A191125E9608}" type="slidenum">
              <a:rPr lang="en-GB" altLang="zh-CN"/>
              <a:pPr>
                <a:defRPr/>
              </a:pPr>
              <a:t>‹#›</a:t>
            </a:fld>
            <a:endParaRPr lang="en-GB"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476298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ian numeron paikkamerkki 5"/>
          <p:cNvSpPr>
            <a:spLocks noGrp="1"/>
          </p:cNvSpPr>
          <p:nvPr>
            <p:ph type="sldNum" sz="quarter" idx="10"/>
          </p:nvPr>
        </p:nvSpPr>
        <p:spPr/>
        <p:txBody>
          <a:bodyPr/>
          <a:lstStyle>
            <a:lvl1pPr>
              <a:defRPr/>
            </a:lvl1pPr>
          </a:lstStyle>
          <a:p>
            <a:pPr>
              <a:defRPr/>
            </a:pPr>
            <a:fld id="{561DD27A-028A-407B-BD94-E88C68723E99}" type="slidenum">
              <a:rPr lang="en-GB" altLang="zh-CN"/>
              <a:pPr>
                <a:defRPr/>
              </a:pPr>
              <a:t>‹#›</a:t>
            </a:fld>
            <a:endParaRPr lang="en-GB"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4283340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88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ian numeron paikkamerkki 5"/>
          <p:cNvSpPr>
            <a:spLocks noGrp="1"/>
          </p:cNvSpPr>
          <p:nvPr>
            <p:ph type="sldNum" sz="quarter" idx="10"/>
          </p:nvPr>
        </p:nvSpPr>
        <p:spPr/>
        <p:txBody>
          <a:bodyPr/>
          <a:lstStyle>
            <a:lvl1pPr>
              <a:defRPr/>
            </a:lvl1pPr>
          </a:lstStyle>
          <a:p>
            <a:pPr>
              <a:defRPr/>
            </a:pPr>
            <a:fld id="{D46CB937-24EB-4A87-BA70-33E7007DA791}" type="slidenum">
              <a:rPr lang="en-GB" altLang="zh-CN"/>
              <a:pPr>
                <a:defRPr/>
              </a:pPr>
              <a:t>‹#›</a:t>
            </a:fld>
            <a:endParaRPr lang="en-GB"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38761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88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44638"/>
            <a:ext cx="3835400" cy="438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3C27E50A-270B-4F9A-AC53-26B033E7546C}" type="slidenum">
              <a:rPr lang="en-GB" altLang="zh-CN"/>
              <a:pPr>
                <a:defRPr/>
              </a:pPr>
              <a:t>‹#›</a:t>
            </a:fld>
            <a:endParaRPr lang="en-GB" altLang="zh-CN"/>
          </a:p>
        </p:txBody>
      </p:sp>
    </p:spTree>
    <p:extLst>
      <p:ext uri="{BB962C8B-B14F-4D97-AF65-F5344CB8AC3E}">
        <p14:creationId xmlns:p14="http://schemas.microsoft.com/office/powerpoint/2010/main" val="9689589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ian numeron paikkamerkki 5"/>
          <p:cNvSpPr>
            <a:spLocks noGrp="1"/>
          </p:cNvSpPr>
          <p:nvPr>
            <p:ph type="sldNum" sz="quarter" idx="10"/>
          </p:nvPr>
        </p:nvSpPr>
        <p:spPr/>
        <p:txBody>
          <a:bodyPr/>
          <a:lstStyle>
            <a:lvl1pPr>
              <a:defRPr/>
            </a:lvl1pPr>
          </a:lstStyle>
          <a:p>
            <a:pPr>
              <a:defRPr/>
            </a:pPr>
            <a:fld id="{F7F35AC9-03FB-46F7-82A3-F805D5948CFD}" type="slidenum">
              <a:rPr lang="en-GB" altLang="zh-CN"/>
              <a:pPr>
                <a:defRPr/>
              </a:pPr>
              <a:t>‹#›</a:t>
            </a:fld>
            <a:endParaRPr lang="en-GB"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1452301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ian numeron paikkamerkki 5"/>
          <p:cNvSpPr>
            <a:spLocks noGrp="1"/>
          </p:cNvSpPr>
          <p:nvPr>
            <p:ph type="sldNum" sz="quarter" idx="10"/>
          </p:nvPr>
        </p:nvSpPr>
        <p:spPr/>
        <p:txBody>
          <a:bodyPr/>
          <a:lstStyle>
            <a:lvl1pPr>
              <a:defRPr/>
            </a:lvl1pPr>
          </a:lstStyle>
          <a:p>
            <a:pPr>
              <a:defRPr/>
            </a:pPr>
            <a:fld id="{1772FA6B-213F-4BF4-95F8-ABBBF6735D0B}" type="slidenum">
              <a:rPr lang="en-GB" altLang="zh-CN"/>
              <a:pPr>
                <a:defRPr/>
              </a:pPr>
              <a:t>‹#›</a:t>
            </a:fld>
            <a:endParaRPr lang="en-GB"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1375716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ian numeron paikkamerkki 5"/>
          <p:cNvSpPr>
            <a:spLocks noGrp="1"/>
          </p:cNvSpPr>
          <p:nvPr>
            <p:ph type="sldNum" sz="quarter" idx="10"/>
          </p:nvPr>
        </p:nvSpPr>
        <p:spPr/>
        <p:txBody>
          <a:bodyPr/>
          <a:lstStyle>
            <a:lvl1pPr>
              <a:defRPr/>
            </a:lvl1pPr>
          </a:lstStyle>
          <a:p>
            <a:pPr>
              <a:defRPr/>
            </a:pPr>
            <a:fld id="{6551E6AC-3CC3-4231-BB27-15EF900BC8C0}" type="slidenum">
              <a:rPr lang="en-GB" altLang="zh-CN"/>
              <a:pPr>
                <a:defRPr/>
              </a:pPr>
              <a:t>‹#›</a:t>
            </a:fld>
            <a:endParaRPr lang="en-GB"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38700394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ian numeron paikkamerkki 5"/>
          <p:cNvSpPr>
            <a:spLocks noGrp="1"/>
          </p:cNvSpPr>
          <p:nvPr>
            <p:ph type="sldNum" sz="quarter" idx="10"/>
          </p:nvPr>
        </p:nvSpPr>
        <p:spPr/>
        <p:txBody>
          <a:bodyPr/>
          <a:lstStyle>
            <a:lvl1pPr>
              <a:defRPr/>
            </a:lvl1pPr>
          </a:lstStyle>
          <a:p>
            <a:pPr>
              <a:defRPr/>
            </a:pPr>
            <a:fld id="{D418D8E0-C729-4238-B709-17BC2364A6F8}" type="slidenum">
              <a:rPr lang="en-GB" altLang="zh-CN"/>
              <a:pPr>
                <a:defRPr/>
              </a:pPr>
              <a:t>‹#›</a:t>
            </a:fld>
            <a:endParaRPr lang="en-GB"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27965938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ian numeron paikkamerkki 5"/>
          <p:cNvSpPr>
            <a:spLocks noGrp="1"/>
          </p:cNvSpPr>
          <p:nvPr>
            <p:ph type="sldNum" sz="quarter" idx="10"/>
          </p:nvPr>
        </p:nvSpPr>
        <p:spPr/>
        <p:txBody>
          <a:bodyPr/>
          <a:lstStyle>
            <a:lvl1pPr>
              <a:defRPr/>
            </a:lvl1pPr>
          </a:lstStyle>
          <a:p>
            <a:pPr>
              <a:defRPr/>
            </a:pPr>
            <a:fld id="{A8929F20-D9BF-40FE-BD36-04597E1CAF7B}" type="slidenum">
              <a:rPr lang="en-GB" altLang="zh-CN"/>
              <a:pPr>
                <a:defRPr/>
              </a:pPr>
              <a:t>‹#›</a:t>
            </a:fld>
            <a:endParaRPr lang="en-GB"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9264398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ian numeron paikkamerkki 5"/>
          <p:cNvSpPr>
            <a:spLocks noGrp="1"/>
          </p:cNvSpPr>
          <p:nvPr>
            <p:ph type="sldNum" sz="quarter" idx="10"/>
          </p:nvPr>
        </p:nvSpPr>
        <p:spPr/>
        <p:txBody>
          <a:bodyPr/>
          <a:lstStyle>
            <a:lvl1pPr>
              <a:defRPr/>
            </a:lvl1pPr>
          </a:lstStyle>
          <a:p>
            <a:pPr>
              <a:defRPr/>
            </a:pPr>
            <a:fld id="{AB6CFB3D-A94D-4409-9012-C980DB9E7B32}" type="slidenum">
              <a:rPr lang="en-GB" altLang="zh-CN"/>
              <a:pPr>
                <a:defRPr/>
              </a:pPr>
              <a:t>‹#›</a:t>
            </a:fld>
            <a:endParaRPr lang="en-GB"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23932029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6213" y="644525"/>
            <a:ext cx="1955800" cy="528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8813" y="644525"/>
            <a:ext cx="5715000" cy="528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ian numeron paikkamerkki 5"/>
          <p:cNvSpPr>
            <a:spLocks noGrp="1"/>
          </p:cNvSpPr>
          <p:nvPr>
            <p:ph type="sldNum" sz="quarter" idx="10"/>
          </p:nvPr>
        </p:nvSpPr>
        <p:spPr/>
        <p:txBody>
          <a:bodyPr/>
          <a:lstStyle>
            <a:lvl1pPr>
              <a:defRPr/>
            </a:lvl1pPr>
          </a:lstStyle>
          <a:p>
            <a:pPr>
              <a:defRPr/>
            </a:pPr>
            <a:fld id="{D8FFCF4A-10A9-48E0-91CC-A589BC1EAC5A}" type="slidenum">
              <a:rPr lang="en-GB" altLang="zh-CN"/>
              <a:pPr>
                <a:defRPr/>
              </a:pPr>
              <a:t>‹#›</a:t>
            </a:fld>
            <a:endParaRPr lang="en-GB"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GB" altLang="zh-CN"/>
          </a:p>
        </p:txBody>
      </p:sp>
    </p:spTree>
    <p:extLst>
      <p:ext uri="{BB962C8B-B14F-4D97-AF65-F5344CB8AC3E}">
        <p14:creationId xmlns:p14="http://schemas.microsoft.com/office/powerpoint/2010/main" val="1925179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ctrTitle"/>
          </p:nvPr>
        </p:nvSpPr>
        <p:spPr>
          <a:xfrm>
            <a:off x="685800" y="1676401"/>
            <a:ext cx="7772400" cy="1538286"/>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fld id="{2F9DD1C9-6057-4122-98EB-C4D2805AE786}" type="datetimeFigureOut">
              <a:rPr lang="en-US" altLang="zh-CN"/>
              <a:pPr>
                <a:defRPr/>
              </a:pPr>
              <a:t>6/19/2011</a:t>
            </a:fld>
            <a:endParaRPr lang="en-US" altLang="zh-CN"/>
          </a:p>
        </p:txBody>
      </p:sp>
      <p:sp>
        <p:nvSpPr>
          <p:cNvPr id="6" name="页脚占位符 4"/>
          <p:cNvSpPr>
            <a:spLocks noGrp="1"/>
          </p:cNvSpPr>
          <p:nvPr>
            <p:ph type="ftr" sz="quarter" idx="11"/>
          </p:nvPr>
        </p:nvSpPr>
        <p:spPr/>
        <p:txBody>
          <a:bodyPr rtlCol="0"/>
          <a:lstStyle>
            <a:lvl1pPr>
              <a:defRPr>
                <a:solidFill>
                  <a:schemeClr val="tx2">
                    <a:lumMod val="75000"/>
                    <a:lumOff val="25000"/>
                  </a:schemeClr>
                </a:solidFill>
                <a:ea typeface="+mn-ea"/>
              </a:defRPr>
            </a:lvl1pPr>
          </a:lstStyle>
          <a:p>
            <a:pPr>
              <a:defRPr/>
            </a:pPr>
            <a:endParaRPr lang="zh-CN" altLang="en-US"/>
          </a:p>
        </p:txBody>
      </p:sp>
      <p:sp>
        <p:nvSpPr>
          <p:cNvPr id="7" name="灯片编号占位符 5"/>
          <p:cNvSpPr>
            <a:spLocks noGrp="1"/>
          </p:cNvSpPr>
          <p:nvPr>
            <p:ph type="sldNum" sz="quarter" idx="12"/>
          </p:nvPr>
        </p:nvSpPr>
        <p:spPr/>
        <p:txBody>
          <a:bodyPr rtlCol="0"/>
          <a:lstStyle>
            <a:lvl1pPr>
              <a:defRPr>
                <a:solidFill>
                  <a:schemeClr val="tx2">
                    <a:lumMod val="75000"/>
                    <a:lumOff val="25000"/>
                  </a:schemeClr>
                </a:solidFill>
                <a:ea typeface="+mn-ea"/>
              </a:defRPr>
            </a:lvl1pPr>
          </a:lstStyle>
          <a:p>
            <a:pPr>
              <a:defRPr/>
            </a:pPr>
            <a:fld id="{256D2217-E636-4AD8-8CDE-1856BB7C00AD}" type="slidenum">
              <a:rPr lang="en-US"/>
              <a:pPr>
                <a:defRPr/>
              </a:pPr>
              <a:t>‹#›</a:t>
            </a:fld>
            <a:endParaRPr lang="zh-CN" altLang="en-US"/>
          </a:p>
        </p:txBody>
      </p:sp>
    </p:spTree>
    <p:extLst>
      <p:ext uri="{BB962C8B-B14F-4D97-AF65-F5344CB8AC3E}">
        <p14:creationId xmlns:p14="http://schemas.microsoft.com/office/powerpoint/2010/main" val="1624403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fld id="{2FEF7342-7F5B-430D-BEA5-47871633F6EA}" type="datetimeFigureOut">
              <a:rPr lang="en-US" altLang="zh-CN"/>
              <a:pPr>
                <a:defRPr/>
              </a:pPr>
              <a:t>6/19/2011</a:t>
            </a:fld>
            <a:endParaRPr lang="en-US" altLang="zh-CN"/>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en-GB" altLang="zh-CN"/>
          </a:p>
        </p:txBody>
      </p:sp>
      <p:sp>
        <p:nvSpPr>
          <p:cNvPr id="7" name="灯片编号占位符 5"/>
          <p:cNvSpPr>
            <a:spLocks noGrp="1"/>
          </p:cNvSpPr>
          <p:nvPr>
            <p:ph type="sldNum" sz="quarter" idx="12"/>
          </p:nvPr>
        </p:nvSpPr>
        <p:spPr/>
        <p:txBody>
          <a:bodyPr/>
          <a:lstStyle>
            <a:lvl1pPr>
              <a:defRPr/>
            </a:lvl1pPr>
          </a:lstStyle>
          <a:p>
            <a:pPr>
              <a:defRPr/>
            </a:pPr>
            <a:fld id="{9CB3DA38-1238-4CEF-8D35-27518D0774AA}" type="slidenum">
              <a:rPr lang="en-GB" altLang="zh-CN"/>
              <a:pPr>
                <a:defRPr/>
              </a:pPr>
              <a:t>‹#›</a:t>
            </a:fld>
            <a:endParaRPr lang="en-GB" altLang="zh-CN"/>
          </a:p>
        </p:txBody>
      </p:sp>
    </p:spTree>
    <p:extLst>
      <p:ext uri="{BB962C8B-B14F-4D97-AF65-F5344CB8AC3E}">
        <p14:creationId xmlns:p14="http://schemas.microsoft.com/office/powerpoint/2010/main" val="11606590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fld id="{D1A47A07-72DD-47A9-A4BE-AB55455D785E}" type="datetimeFigureOut">
              <a:rPr lang="en-US" altLang="zh-CN"/>
              <a:pPr>
                <a:defRPr/>
              </a:pPr>
              <a:t>6/19/2011</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GB" altLang="zh-CN"/>
          </a:p>
        </p:txBody>
      </p:sp>
      <p:sp>
        <p:nvSpPr>
          <p:cNvPr id="7" name="灯片编号占位符 5"/>
          <p:cNvSpPr>
            <a:spLocks noGrp="1"/>
          </p:cNvSpPr>
          <p:nvPr>
            <p:ph type="sldNum" sz="quarter" idx="12"/>
          </p:nvPr>
        </p:nvSpPr>
        <p:spPr/>
        <p:txBody>
          <a:bodyPr/>
          <a:lstStyle>
            <a:lvl1pPr>
              <a:defRPr/>
            </a:lvl1pPr>
          </a:lstStyle>
          <a:p>
            <a:pPr>
              <a:defRPr/>
            </a:pPr>
            <a:fld id="{76B1A673-3360-4A1C-873B-137E1FB3A66C}" type="slidenum">
              <a:rPr lang="en-GB" altLang="zh-CN"/>
              <a:pPr>
                <a:defRPr/>
              </a:pPr>
              <a:t>‹#›</a:t>
            </a:fld>
            <a:endParaRPr lang="en-GB" altLang="zh-CN"/>
          </a:p>
        </p:txBody>
      </p:sp>
    </p:spTree>
    <p:extLst>
      <p:ext uri="{BB962C8B-B14F-4D97-AF65-F5344CB8AC3E}">
        <p14:creationId xmlns:p14="http://schemas.microsoft.com/office/powerpoint/2010/main" val="3876913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8" name="Dian numeron paikkamerkki 5"/>
          <p:cNvSpPr>
            <a:spLocks noGrp="1"/>
          </p:cNvSpPr>
          <p:nvPr>
            <p:ph type="sldNum" sz="quarter" idx="11"/>
          </p:nvPr>
        </p:nvSpPr>
        <p:spPr/>
        <p:txBody>
          <a:bodyPr/>
          <a:lstStyle>
            <a:lvl1pPr>
              <a:defRPr/>
            </a:lvl1pPr>
          </a:lstStyle>
          <a:p>
            <a:pPr>
              <a:defRPr/>
            </a:pPr>
            <a:fld id="{269CE113-1DB2-48A9-B614-3A8A23ED4246}" type="slidenum">
              <a:rPr lang="en-GB" altLang="zh-CN"/>
              <a:pPr>
                <a:defRPr/>
              </a:pPr>
              <a:t>‹#›</a:t>
            </a:fld>
            <a:endParaRPr lang="en-GB" altLang="zh-CN"/>
          </a:p>
        </p:txBody>
      </p:sp>
    </p:spTree>
    <p:extLst>
      <p:ext uri="{BB962C8B-B14F-4D97-AF65-F5344CB8AC3E}">
        <p14:creationId xmlns:p14="http://schemas.microsoft.com/office/powerpoint/2010/main" val="3558675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fld id="{D6A292AD-7B24-438F-BA32-A855B9DFDE9B}" type="datetimeFigureOut">
              <a:rPr lang="en-US" altLang="zh-CN"/>
              <a:pPr>
                <a:defRPr/>
              </a:pPr>
              <a:t>6/19/2011</a:t>
            </a:fld>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GB" altLang="zh-CN"/>
          </a:p>
        </p:txBody>
      </p:sp>
      <p:sp>
        <p:nvSpPr>
          <p:cNvPr id="8" name="灯片编号占位符 6"/>
          <p:cNvSpPr>
            <a:spLocks noGrp="1"/>
          </p:cNvSpPr>
          <p:nvPr>
            <p:ph type="sldNum" sz="quarter" idx="12"/>
          </p:nvPr>
        </p:nvSpPr>
        <p:spPr/>
        <p:txBody>
          <a:bodyPr/>
          <a:lstStyle>
            <a:lvl1pPr>
              <a:defRPr/>
            </a:lvl1pPr>
          </a:lstStyle>
          <a:p>
            <a:pPr>
              <a:defRPr/>
            </a:pPr>
            <a:fld id="{0A1D50A0-2C8F-4702-8B4A-6207B2DA8544}" type="slidenum">
              <a:rPr lang="en-GB" altLang="zh-CN"/>
              <a:pPr>
                <a:defRPr/>
              </a:pPr>
              <a:t>‹#›</a:t>
            </a:fld>
            <a:endParaRPr lang="en-GB" altLang="zh-CN"/>
          </a:p>
        </p:txBody>
      </p:sp>
    </p:spTree>
    <p:extLst>
      <p:ext uri="{BB962C8B-B14F-4D97-AF65-F5344CB8AC3E}">
        <p14:creationId xmlns:p14="http://schemas.microsoft.com/office/powerpoint/2010/main" val="20586141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fld id="{3D640FE1-B417-46AF-A36D-E62056239581}" type="datetimeFigureOut">
              <a:rPr lang="en-US" altLang="zh-CN"/>
              <a:pPr>
                <a:defRPr/>
              </a:pPr>
              <a:t>6/19/2011</a:t>
            </a:fld>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en-GB" altLang="zh-CN"/>
          </a:p>
        </p:txBody>
      </p:sp>
      <p:sp>
        <p:nvSpPr>
          <p:cNvPr id="10" name="灯片编号占位符 8"/>
          <p:cNvSpPr>
            <a:spLocks noGrp="1"/>
          </p:cNvSpPr>
          <p:nvPr>
            <p:ph type="sldNum" sz="quarter" idx="12"/>
          </p:nvPr>
        </p:nvSpPr>
        <p:spPr/>
        <p:txBody>
          <a:bodyPr/>
          <a:lstStyle>
            <a:lvl1pPr>
              <a:defRPr/>
            </a:lvl1pPr>
          </a:lstStyle>
          <a:p>
            <a:pPr>
              <a:defRPr/>
            </a:pPr>
            <a:fld id="{0D8C04C1-D729-49BD-82BA-419CE9FC4DC3}" type="slidenum">
              <a:rPr lang="en-GB" altLang="zh-CN"/>
              <a:pPr>
                <a:defRPr/>
              </a:pPr>
              <a:t>‹#›</a:t>
            </a:fld>
            <a:endParaRPr lang="en-GB" altLang="zh-CN"/>
          </a:p>
        </p:txBody>
      </p:sp>
    </p:spTree>
    <p:extLst>
      <p:ext uri="{BB962C8B-B14F-4D97-AF65-F5344CB8AC3E}">
        <p14:creationId xmlns:p14="http://schemas.microsoft.com/office/powerpoint/2010/main" val="19699979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8A6378F9-3885-4435-A23F-60BDF30770A1}" type="datetimeFigureOut">
              <a:rPr lang="en-US" altLang="zh-CN"/>
              <a:pPr>
                <a:defRPr/>
              </a:pPr>
              <a:t>6/19/2011</a:t>
            </a:fld>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en-GB" altLang="zh-CN"/>
          </a:p>
        </p:txBody>
      </p:sp>
      <p:sp>
        <p:nvSpPr>
          <p:cNvPr id="6" name="灯片编号占位符 4"/>
          <p:cNvSpPr>
            <a:spLocks noGrp="1"/>
          </p:cNvSpPr>
          <p:nvPr>
            <p:ph type="sldNum" sz="quarter" idx="12"/>
          </p:nvPr>
        </p:nvSpPr>
        <p:spPr/>
        <p:txBody>
          <a:bodyPr/>
          <a:lstStyle>
            <a:lvl1pPr>
              <a:defRPr/>
            </a:lvl1pPr>
          </a:lstStyle>
          <a:p>
            <a:pPr>
              <a:defRPr/>
            </a:pPr>
            <a:fld id="{3231941E-8609-4863-9DB0-7608151DB997}" type="slidenum">
              <a:rPr lang="en-GB" altLang="zh-CN"/>
              <a:pPr>
                <a:defRPr/>
              </a:pPr>
              <a:t>‹#›</a:t>
            </a:fld>
            <a:endParaRPr lang="en-GB" altLang="zh-CN"/>
          </a:p>
        </p:txBody>
      </p:sp>
    </p:spTree>
    <p:extLst>
      <p:ext uri="{BB962C8B-B14F-4D97-AF65-F5344CB8AC3E}">
        <p14:creationId xmlns:p14="http://schemas.microsoft.com/office/powerpoint/2010/main" val="8676771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E07CE723-8E13-48E5-8B47-CFC0C18DFB83}" type="datetimeFigureOut">
              <a:rPr lang="en-US" altLang="zh-CN"/>
              <a:pPr>
                <a:defRPr/>
              </a:pPr>
              <a:t>6/19/2011</a:t>
            </a:fld>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GB" altLang="zh-CN"/>
          </a:p>
        </p:txBody>
      </p:sp>
      <p:sp>
        <p:nvSpPr>
          <p:cNvPr id="4" name="灯片编号占位符 3"/>
          <p:cNvSpPr>
            <a:spLocks noGrp="1"/>
          </p:cNvSpPr>
          <p:nvPr>
            <p:ph type="sldNum" sz="quarter" idx="12"/>
          </p:nvPr>
        </p:nvSpPr>
        <p:spPr/>
        <p:txBody>
          <a:bodyPr/>
          <a:lstStyle>
            <a:lvl1pPr>
              <a:defRPr/>
            </a:lvl1pPr>
          </a:lstStyle>
          <a:p>
            <a:pPr>
              <a:defRPr/>
            </a:pPr>
            <a:fld id="{80561C41-A229-46C3-BA83-A07A0D698DA1}" type="slidenum">
              <a:rPr lang="en-GB" altLang="zh-CN"/>
              <a:pPr>
                <a:defRPr/>
              </a:pPr>
              <a:t>‹#›</a:t>
            </a:fld>
            <a:endParaRPr lang="en-GB" altLang="zh-CN"/>
          </a:p>
        </p:txBody>
      </p:sp>
    </p:spTree>
    <p:extLst>
      <p:ext uri="{BB962C8B-B14F-4D97-AF65-F5344CB8AC3E}">
        <p14:creationId xmlns:p14="http://schemas.microsoft.com/office/powerpoint/2010/main" val="259698385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fld id="{858B20EB-1AA4-415D-9563-547CD305B836}" type="datetimeFigureOut">
              <a:rPr lang="en-US" altLang="zh-CN"/>
              <a:pPr>
                <a:defRPr/>
              </a:pPr>
              <a:t>6/19/2011</a:t>
            </a:fld>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GB" altLang="zh-CN"/>
          </a:p>
        </p:txBody>
      </p:sp>
      <p:sp>
        <p:nvSpPr>
          <p:cNvPr id="8" name="灯片编号占位符 6"/>
          <p:cNvSpPr>
            <a:spLocks noGrp="1"/>
          </p:cNvSpPr>
          <p:nvPr>
            <p:ph type="sldNum" sz="quarter" idx="12"/>
          </p:nvPr>
        </p:nvSpPr>
        <p:spPr/>
        <p:txBody>
          <a:bodyPr/>
          <a:lstStyle>
            <a:lvl1pPr>
              <a:defRPr/>
            </a:lvl1pPr>
          </a:lstStyle>
          <a:p>
            <a:pPr>
              <a:defRPr/>
            </a:pPr>
            <a:fld id="{15938869-EA0B-44BF-B31E-8E375271A004}" type="slidenum">
              <a:rPr lang="en-GB" altLang="zh-CN"/>
              <a:pPr>
                <a:defRPr/>
              </a:pPr>
              <a:t>‹#›</a:t>
            </a:fld>
            <a:endParaRPr lang="en-GB" altLang="zh-CN"/>
          </a:p>
        </p:txBody>
      </p:sp>
    </p:spTree>
    <p:extLst>
      <p:ext uri="{BB962C8B-B14F-4D97-AF65-F5344CB8AC3E}">
        <p14:creationId xmlns:p14="http://schemas.microsoft.com/office/powerpoint/2010/main" val="22900477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fld id="{0D208F03-960E-424D-B46C-C36A6C967D73}" type="datetimeFigureOut">
              <a:rPr lang="en-US" altLang="zh-CN"/>
              <a:pPr>
                <a:defRPr/>
              </a:pPr>
              <a:t>6/19/2011</a:t>
            </a:fld>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GB" altLang="zh-CN"/>
          </a:p>
        </p:txBody>
      </p:sp>
      <p:sp>
        <p:nvSpPr>
          <p:cNvPr id="7" name="灯片编号占位符 6"/>
          <p:cNvSpPr>
            <a:spLocks noGrp="1"/>
          </p:cNvSpPr>
          <p:nvPr>
            <p:ph type="sldNum" sz="quarter" idx="12"/>
          </p:nvPr>
        </p:nvSpPr>
        <p:spPr/>
        <p:txBody>
          <a:bodyPr/>
          <a:lstStyle>
            <a:lvl1pPr>
              <a:defRPr/>
            </a:lvl1pPr>
          </a:lstStyle>
          <a:p>
            <a:pPr>
              <a:defRPr/>
            </a:pPr>
            <a:fld id="{09FFB0D9-84FB-4AE6-BF26-536F241B2AEF}" type="slidenum">
              <a:rPr lang="en-GB" altLang="zh-CN"/>
              <a:pPr>
                <a:defRPr/>
              </a:pPr>
              <a:t>‹#›</a:t>
            </a:fld>
            <a:endParaRPr lang="en-GB" altLang="zh-CN"/>
          </a:p>
        </p:txBody>
      </p:sp>
    </p:spTree>
    <p:extLst>
      <p:ext uri="{BB962C8B-B14F-4D97-AF65-F5344CB8AC3E}">
        <p14:creationId xmlns:p14="http://schemas.microsoft.com/office/powerpoint/2010/main" val="21432935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fld id="{72C5FEB4-BA3D-42CF-BA28-E5C4A8DAC2F5}" type="datetimeFigureOut">
              <a:rPr lang="en-US" altLang="zh-CN"/>
              <a:pPr>
                <a:defRPr/>
              </a:pPr>
              <a:t>6/19/2011</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GB" altLang="zh-CN"/>
          </a:p>
        </p:txBody>
      </p:sp>
      <p:sp>
        <p:nvSpPr>
          <p:cNvPr id="7" name="灯片编号占位符 5"/>
          <p:cNvSpPr>
            <a:spLocks noGrp="1"/>
          </p:cNvSpPr>
          <p:nvPr>
            <p:ph type="sldNum" sz="quarter" idx="12"/>
          </p:nvPr>
        </p:nvSpPr>
        <p:spPr/>
        <p:txBody>
          <a:bodyPr/>
          <a:lstStyle>
            <a:lvl1pPr>
              <a:defRPr/>
            </a:lvl1pPr>
          </a:lstStyle>
          <a:p>
            <a:pPr>
              <a:defRPr/>
            </a:pPr>
            <a:fld id="{CCB26605-F4F5-4BC6-A680-F7ABAFD51451}" type="slidenum">
              <a:rPr lang="en-GB" altLang="zh-CN"/>
              <a:pPr>
                <a:defRPr/>
              </a:pPr>
              <a:t>‹#›</a:t>
            </a:fld>
            <a:endParaRPr lang="en-GB" altLang="zh-CN"/>
          </a:p>
        </p:txBody>
      </p:sp>
    </p:spTree>
    <p:extLst>
      <p:ext uri="{BB962C8B-B14F-4D97-AF65-F5344CB8AC3E}">
        <p14:creationId xmlns:p14="http://schemas.microsoft.com/office/powerpoint/2010/main" val="27480049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fld id="{BF652D73-329C-447E-A09F-E6C2EDC31182}" type="datetimeFigureOut">
              <a:rPr lang="en-US" altLang="zh-CN"/>
              <a:pPr>
                <a:defRPr/>
              </a:pPr>
              <a:t>6/19/2011</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GB" altLang="zh-CN"/>
          </a:p>
        </p:txBody>
      </p:sp>
      <p:sp>
        <p:nvSpPr>
          <p:cNvPr id="6" name="灯片编号占位符 5"/>
          <p:cNvSpPr>
            <a:spLocks noGrp="1"/>
          </p:cNvSpPr>
          <p:nvPr>
            <p:ph type="sldNum" sz="quarter" idx="12"/>
          </p:nvPr>
        </p:nvSpPr>
        <p:spPr/>
        <p:txBody>
          <a:bodyPr/>
          <a:lstStyle>
            <a:lvl1pPr>
              <a:defRPr/>
            </a:lvl1pPr>
          </a:lstStyle>
          <a:p>
            <a:pPr>
              <a:defRPr/>
            </a:pPr>
            <a:fld id="{A96740B1-B89E-446F-A07B-55043447D0DE}" type="slidenum">
              <a:rPr lang="en-GB" altLang="zh-CN"/>
              <a:pPr>
                <a:defRPr/>
              </a:pPr>
              <a:t>‹#›</a:t>
            </a:fld>
            <a:endParaRPr lang="en-GB" altLang="zh-CN"/>
          </a:p>
        </p:txBody>
      </p:sp>
    </p:spTree>
    <p:extLst>
      <p:ext uri="{BB962C8B-B14F-4D97-AF65-F5344CB8AC3E}">
        <p14:creationId xmlns:p14="http://schemas.microsoft.com/office/powerpoint/2010/main" val="30607987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11188" y="115888"/>
            <a:ext cx="8075612" cy="6208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3"/>
          <p:cNvSpPr>
            <a:spLocks noGrp="1" noChangeArrowheads="1"/>
          </p:cNvSpPr>
          <p:nvPr>
            <p:ph type="dt" sz="half" idx="10"/>
          </p:nvPr>
        </p:nvSpPr>
        <p:spPr/>
        <p:txBody>
          <a:bodyPr rtlCol="0"/>
          <a:lstStyle>
            <a:lvl1pPr>
              <a:defRPr>
                <a:solidFill>
                  <a:schemeClr val="tx2">
                    <a:lumMod val="75000"/>
                    <a:lumOff val="25000"/>
                  </a:schemeClr>
                </a:solidFill>
                <a:ea typeface="+mn-ea"/>
              </a:defRPr>
            </a:lvl1pPr>
          </a:lstStyle>
          <a:p>
            <a:pPr>
              <a:defRPr/>
            </a:pPr>
            <a:r>
              <a:rPr lang="en-US" altLang="ko-KR"/>
              <a:t>www.</a:t>
            </a:r>
            <a:r>
              <a:rPr lang="en-US" altLang="zh-CN"/>
              <a:t>haiyisoft.com</a:t>
            </a:r>
          </a:p>
        </p:txBody>
      </p:sp>
      <p:sp>
        <p:nvSpPr>
          <p:cNvPr id="4" name="Rectangle 24"/>
          <p:cNvSpPr>
            <a:spLocks noGrp="1" noChangeArrowheads="1"/>
          </p:cNvSpPr>
          <p:nvPr>
            <p:ph type="ftr" sz="quarter" idx="11"/>
          </p:nvPr>
        </p:nvSpPr>
        <p:spPr/>
        <p:txBody>
          <a:bodyPr rtlCol="0"/>
          <a:lstStyle>
            <a:lvl1pPr>
              <a:defRPr>
                <a:solidFill>
                  <a:schemeClr val="tx2">
                    <a:lumMod val="75000"/>
                    <a:lumOff val="25000"/>
                  </a:schemeClr>
                </a:solidFill>
                <a:ea typeface="+mn-ea"/>
              </a:defRPr>
            </a:lvl1pPr>
          </a:lstStyle>
          <a:p>
            <a:pPr>
              <a:defRPr/>
            </a:pPr>
            <a:r>
              <a:rPr lang="zh-CN" altLang="en-US"/>
              <a:t>海颐软件</a:t>
            </a:r>
          </a:p>
        </p:txBody>
      </p:sp>
      <p:sp>
        <p:nvSpPr>
          <p:cNvPr id="5" name="Rectangle 25"/>
          <p:cNvSpPr>
            <a:spLocks noGrp="1" noChangeArrowheads="1"/>
          </p:cNvSpPr>
          <p:nvPr>
            <p:ph type="sldNum" sz="quarter" idx="12"/>
          </p:nvPr>
        </p:nvSpPr>
        <p:spPr/>
        <p:txBody>
          <a:bodyPr rtlCol="0"/>
          <a:lstStyle>
            <a:lvl1pPr>
              <a:defRPr>
                <a:solidFill>
                  <a:schemeClr val="tx2">
                    <a:lumMod val="75000"/>
                    <a:lumOff val="25000"/>
                  </a:schemeClr>
                </a:solidFill>
                <a:ea typeface="+mn-ea"/>
              </a:defRPr>
            </a:lvl1pPr>
          </a:lstStyle>
          <a:p>
            <a:pPr>
              <a:defRPr/>
            </a:pPr>
            <a:fld id="{3D432DC6-1A7B-41F3-9384-99BFC666B341}" type="slidenum">
              <a:rPr lang="ko-KR" altLang="en-US"/>
              <a:pPr>
                <a:defRPr/>
              </a:pPr>
              <a:t>‹#›</a:t>
            </a:fld>
            <a:endParaRPr lang="en-US" altLang="ko-KR"/>
          </a:p>
        </p:txBody>
      </p:sp>
    </p:spTree>
    <p:extLst>
      <p:ext uri="{BB962C8B-B14F-4D97-AF65-F5344CB8AC3E}">
        <p14:creationId xmlns:p14="http://schemas.microsoft.com/office/powerpoint/2010/main" val="22236702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11188" y="115888"/>
            <a:ext cx="7632700" cy="6096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11188" y="1052513"/>
            <a:ext cx="8075612" cy="5272087"/>
          </a:xfrm>
        </p:spPr>
        <p:txBody>
          <a:bodyPr/>
          <a:lstStyle/>
          <a:p>
            <a:pPr lvl="0"/>
            <a:endParaRPr lang="zh-CN" altLang="en-US" noProof="0" smtClean="0"/>
          </a:p>
        </p:txBody>
      </p:sp>
      <p:sp>
        <p:nvSpPr>
          <p:cNvPr id="4" name="Rectangle 23"/>
          <p:cNvSpPr>
            <a:spLocks noGrp="1" noChangeArrowheads="1"/>
          </p:cNvSpPr>
          <p:nvPr>
            <p:ph type="dt" sz="half" idx="10"/>
          </p:nvPr>
        </p:nvSpPr>
        <p:spPr/>
        <p:txBody>
          <a:bodyPr/>
          <a:lstStyle>
            <a:lvl1pPr>
              <a:defRPr/>
            </a:lvl1pPr>
          </a:lstStyle>
          <a:p>
            <a:pPr>
              <a:defRPr/>
            </a:pPr>
            <a:r>
              <a:rPr lang="en-US" altLang="ko-KR"/>
              <a:t>www.</a:t>
            </a:r>
            <a:r>
              <a:rPr lang="en-US" altLang="zh-CN"/>
              <a:t>haiyisoft.com</a:t>
            </a:r>
          </a:p>
        </p:txBody>
      </p:sp>
      <p:sp>
        <p:nvSpPr>
          <p:cNvPr id="5" name="Rectangle 24"/>
          <p:cNvSpPr>
            <a:spLocks noGrp="1" noChangeArrowheads="1"/>
          </p:cNvSpPr>
          <p:nvPr>
            <p:ph type="ftr" sz="quarter" idx="11"/>
          </p:nvPr>
        </p:nvSpPr>
        <p:spPr/>
        <p:txBody>
          <a:bodyPr/>
          <a:lstStyle>
            <a:lvl1pPr>
              <a:defRPr/>
            </a:lvl1pPr>
          </a:lstStyle>
          <a:p>
            <a:pPr>
              <a:defRPr/>
            </a:pPr>
            <a:r>
              <a:rPr lang="zh-CN" altLang="en-US"/>
              <a:t>海颐软件</a:t>
            </a:r>
          </a:p>
        </p:txBody>
      </p:sp>
      <p:sp>
        <p:nvSpPr>
          <p:cNvPr id="6" name="Rectangle 25"/>
          <p:cNvSpPr>
            <a:spLocks noGrp="1" noChangeArrowheads="1"/>
          </p:cNvSpPr>
          <p:nvPr>
            <p:ph type="sldNum" sz="quarter" idx="12"/>
          </p:nvPr>
        </p:nvSpPr>
        <p:spPr/>
        <p:txBody>
          <a:bodyPr/>
          <a:lstStyle>
            <a:lvl1pPr>
              <a:defRPr/>
            </a:lvl1pPr>
          </a:lstStyle>
          <a:p>
            <a:pPr>
              <a:defRPr/>
            </a:pPr>
            <a:fld id="{B8DB9F7A-04DF-46C8-8B34-AB0E6E88E7D8}" type="slidenum">
              <a:rPr lang="ko-KR" altLang="en-US"/>
              <a:pPr>
                <a:defRPr/>
              </a:pPr>
              <a:t>‹#›</a:t>
            </a:fld>
            <a:endParaRPr lang="en-US" altLang="ko-KR"/>
          </a:p>
        </p:txBody>
      </p:sp>
    </p:spTree>
    <p:extLst>
      <p:ext uri="{BB962C8B-B14F-4D97-AF65-F5344CB8AC3E}">
        <p14:creationId xmlns:p14="http://schemas.microsoft.com/office/powerpoint/2010/main" val="2398347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4" name="Dian numeron paikkamerkki 5"/>
          <p:cNvSpPr>
            <a:spLocks noGrp="1"/>
          </p:cNvSpPr>
          <p:nvPr>
            <p:ph type="sldNum" sz="quarter" idx="11"/>
          </p:nvPr>
        </p:nvSpPr>
        <p:spPr/>
        <p:txBody>
          <a:bodyPr/>
          <a:lstStyle>
            <a:lvl1pPr>
              <a:defRPr/>
            </a:lvl1pPr>
          </a:lstStyle>
          <a:p>
            <a:pPr>
              <a:defRPr/>
            </a:pPr>
            <a:fld id="{7FA1A2B2-C2B8-4B32-A917-F5BA9CD66C85}" type="slidenum">
              <a:rPr lang="en-GB" altLang="zh-CN"/>
              <a:pPr>
                <a:defRPr/>
              </a:pPr>
              <a:t>‹#›</a:t>
            </a:fld>
            <a:endParaRPr lang="en-GB" altLang="zh-CN"/>
          </a:p>
        </p:txBody>
      </p:sp>
    </p:spTree>
    <p:extLst>
      <p:ext uri="{BB962C8B-B14F-4D97-AF65-F5344CB8AC3E}">
        <p14:creationId xmlns:p14="http://schemas.microsoft.com/office/powerpoint/2010/main" val="87426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3" name="Dian numeron paikkamerkki 5"/>
          <p:cNvSpPr>
            <a:spLocks noGrp="1"/>
          </p:cNvSpPr>
          <p:nvPr>
            <p:ph type="sldNum" sz="quarter" idx="11"/>
          </p:nvPr>
        </p:nvSpPr>
        <p:spPr/>
        <p:txBody>
          <a:bodyPr/>
          <a:lstStyle>
            <a:lvl1pPr>
              <a:defRPr/>
            </a:lvl1pPr>
          </a:lstStyle>
          <a:p>
            <a:pPr>
              <a:defRPr/>
            </a:pPr>
            <a:fld id="{62412960-4A9D-4A78-B26A-59A2BE5AE43E}" type="slidenum">
              <a:rPr lang="en-GB" altLang="zh-CN"/>
              <a:pPr>
                <a:defRPr/>
              </a:pPr>
              <a:t>‹#›</a:t>
            </a:fld>
            <a:endParaRPr lang="en-GB" altLang="zh-CN"/>
          </a:p>
        </p:txBody>
      </p:sp>
    </p:spTree>
    <p:extLst>
      <p:ext uri="{BB962C8B-B14F-4D97-AF65-F5344CB8AC3E}">
        <p14:creationId xmlns:p14="http://schemas.microsoft.com/office/powerpoint/2010/main" val="1348254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07E1E08D-9E21-45E4-8894-3E79A26B79EB}" type="slidenum">
              <a:rPr lang="en-GB" altLang="zh-CN"/>
              <a:pPr>
                <a:defRPr/>
              </a:pPr>
              <a:t>‹#›</a:t>
            </a:fld>
            <a:endParaRPr lang="en-GB" altLang="zh-CN"/>
          </a:p>
        </p:txBody>
      </p:sp>
    </p:spTree>
    <p:extLst>
      <p:ext uri="{BB962C8B-B14F-4D97-AF65-F5344CB8AC3E}">
        <p14:creationId xmlns:p14="http://schemas.microsoft.com/office/powerpoint/2010/main" val="208374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endParaRPr lang="en-GB" altLang="zh-CN"/>
          </a:p>
        </p:txBody>
      </p:sp>
      <p:sp>
        <p:nvSpPr>
          <p:cNvPr id="6" name="Dian numeron paikkamerkki 5"/>
          <p:cNvSpPr>
            <a:spLocks noGrp="1"/>
          </p:cNvSpPr>
          <p:nvPr>
            <p:ph type="sldNum" sz="quarter" idx="11"/>
          </p:nvPr>
        </p:nvSpPr>
        <p:spPr/>
        <p:txBody>
          <a:bodyPr/>
          <a:lstStyle>
            <a:lvl1pPr>
              <a:defRPr/>
            </a:lvl1pPr>
          </a:lstStyle>
          <a:p>
            <a:pPr>
              <a:defRPr/>
            </a:pPr>
            <a:fld id="{737F24B7-3AC5-4BC7-9068-D3A544304A18}" type="slidenum">
              <a:rPr lang="en-GB" altLang="zh-CN"/>
              <a:pPr>
                <a:defRPr/>
              </a:pPr>
              <a:t>‹#›</a:t>
            </a:fld>
            <a:endParaRPr lang="en-GB" altLang="zh-CN"/>
          </a:p>
        </p:txBody>
      </p:sp>
    </p:spTree>
    <p:extLst>
      <p:ext uri="{BB962C8B-B14F-4D97-AF65-F5344CB8AC3E}">
        <p14:creationId xmlns:p14="http://schemas.microsoft.com/office/powerpoint/2010/main" val="204105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74" name="Group 2"/>
          <p:cNvGrpSpPr>
            <a:grpSpLocks noChangeAspect="1"/>
          </p:cNvGrpSpPr>
          <p:nvPr/>
        </p:nvGrpSpPr>
        <p:grpSpPr bwMode="auto">
          <a:xfrm>
            <a:off x="7518400" y="6200775"/>
            <a:ext cx="1206500" cy="228600"/>
            <a:chOff x="-240" y="1797"/>
            <a:chExt cx="6000" cy="1136"/>
          </a:xfrm>
        </p:grpSpPr>
        <p:sp>
          <p:nvSpPr>
            <p:cNvPr id="263171" name="AutoShape 3"/>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263172" name="Freeform 4"/>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263173" name="Freeform 5"/>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263174" name="Freeform 6"/>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263175" name="Freeform 7"/>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263176" name="Freeform 8"/>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263177" name="Freeform 9"/>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3178" name="Freeform 10"/>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3179" name="Freeform 11"/>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3180" name="Freeform 12"/>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263181" name="Freeform 13"/>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263182" name="Freeform 14"/>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263183" name="Freeform 15"/>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263184" name="Freeform 16"/>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3185" name="Freeform 17"/>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
        <p:nvSpPr>
          <p:cNvPr id="425992" name="Rectangle 8"/>
          <p:cNvSpPr>
            <a:spLocks noGrp="1" noChangeArrowheads="1"/>
          </p:cNvSpPr>
          <p:nvPr>
            <p:ph type="ftr" sz="quarter" idx="3"/>
          </p:nvPr>
        </p:nvSpPr>
        <p:spPr bwMode="auto">
          <a:xfrm>
            <a:off x="522288" y="6607175"/>
            <a:ext cx="3959225" cy="12223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eaLnBrk="0" hangingPunct="0">
              <a:defRPr sz="600">
                <a:solidFill>
                  <a:srgbClr val="FF0000"/>
                </a:solidFill>
                <a:ea typeface="宋体" pitchFamily="2" charset="-122"/>
              </a:defRPr>
            </a:lvl1pPr>
          </a:lstStyle>
          <a:p>
            <a:pPr>
              <a:defRPr/>
            </a:pPr>
            <a:endParaRPr lang="en-GB" altLang="zh-CN"/>
          </a:p>
        </p:txBody>
      </p:sp>
      <p:sp>
        <p:nvSpPr>
          <p:cNvPr id="14" name="Dian numeron paikkamerkki 5"/>
          <p:cNvSpPr>
            <a:spLocks noGrp="1"/>
          </p:cNvSpPr>
          <p:nvPr>
            <p:ph type="sldNum" sz="quarter" idx="4"/>
          </p:nvPr>
        </p:nvSpPr>
        <p:spPr>
          <a:xfrm>
            <a:off x="82550" y="6607175"/>
            <a:ext cx="266700" cy="92075"/>
          </a:xfrm>
          <a:prstGeom prst="rect">
            <a:avLst/>
          </a:prstGeom>
        </p:spPr>
        <p:txBody>
          <a:bodyPr vert="horz" wrap="square" lIns="0" tIns="0" rIns="0" bIns="0" numCol="1" anchor="t" anchorCtr="0" compatLnSpc="1">
            <a:prstTxWarp prst="textNoShape">
              <a:avLst/>
            </a:prstTxWarp>
            <a:spAutoFit/>
          </a:bodyPr>
          <a:lstStyle>
            <a:lvl1pPr algn="ctr">
              <a:defRPr sz="600">
                <a:ea typeface="宋体" pitchFamily="2" charset="-122"/>
              </a:defRPr>
            </a:lvl1pPr>
          </a:lstStyle>
          <a:p>
            <a:pPr>
              <a:defRPr/>
            </a:pPr>
            <a:fld id="{C4E49825-688A-4F9E-8147-BEF47D169F2C}" type="slidenum">
              <a:rPr lang="en-GB" altLang="zh-CN"/>
              <a:pPr>
                <a:defRPr/>
              </a:pPr>
              <a:t>‹#›</a:t>
            </a:fld>
            <a:endParaRPr lang="en-GB" altLang="zh-CN"/>
          </a:p>
        </p:txBody>
      </p:sp>
      <p:sp>
        <p:nvSpPr>
          <p:cNvPr id="15"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sp>
        <p:nvSpPr>
          <p:cNvPr id="3078" name="Rectangle 2"/>
          <p:cNvSpPr>
            <a:spLocks noGrp="1" noChangeArrowheads="1"/>
          </p:cNvSpPr>
          <p:nvPr>
            <p:ph type="title"/>
          </p:nvPr>
        </p:nvSpPr>
        <p:spPr bwMode="auto">
          <a:xfrm>
            <a:off x="658813" y="644525"/>
            <a:ext cx="78232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GB" altLang="zh-CN" smtClean="0"/>
              <a:t>Click to edit Master title style</a:t>
            </a:r>
          </a:p>
        </p:txBody>
      </p:sp>
      <p:sp>
        <p:nvSpPr>
          <p:cNvPr id="3079" name="Text Placeholder 10"/>
          <p:cNvSpPr>
            <a:spLocks noGrp="1"/>
          </p:cNvSpPr>
          <p:nvPr>
            <p:ph type="body" idx="1"/>
          </p:nvPr>
        </p:nvSpPr>
        <p:spPr bwMode="auto">
          <a:xfrm>
            <a:off x="658813" y="1544638"/>
            <a:ext cx="782320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CN" smtClean="0"/>
              <a:t>Click to edit Master text styles</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pic>
        <p:nvPicPr>
          <p:cNvPr id="3080" name="Picture 15" descr="te_red_label.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9"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Lst>
  <p:hf hdr="0" ft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Trebuchet MS" pitchFamily="34" charset="0"/>
        </a:defRPr>
      </a:lvl2pPr>
      <a:lvl3pPr algn="l" rtl="0" eaLnBrk="0" fontAlgn="base" hangingPunct="0">
        <a:spcBef>
          <a:spcPct val="0"/>
        </a:spcBef>
        <a:spcAft>
          <a:spcPct val="0"/>
        </a:spcAft>
        <a:defRPr sz="2400">
          <a:solidFill>
            <a:schemeClr val="tx1"/>
          </a:solidFill>
          <a:latin typeface="Trebuchet MS" pitchFamily="34" charset="0"/>
        </a:defRPr>
      </a:lvl3pPr>
      <a:lvl4pPr algn="l" rtl="0" eaLnBrk="0" fontAlgn="base" hangingPunct="0">
        <a:spcBef>
          <a:spcPct val="0"/>
        </a:spcBef>
        <a:spcAft>
          <a:spcPct val="0"/>
        </a:spcAft>
        <a:defRPr sz="2400">
          <a:solidFill>
            <a:schemeClr val="tx1"/>
          </a:solidFill>
          <a:latin typeface="Trebuchet MS" pitchFamily="34" charset="0"/>
        </a:defRPr>
      </a:lvl4pPr>
      <a:lvl5pPr algn="l" rtl="0" eaLnBrk="0" fontAlgn="base" hangingPunct="0">
        <a:spcBef>
          <a:spcPct val="0"/>
        </a:spcBef>
        <a:spcAft>
          <a:spcPct val="0"/>
        </a:spcAft>
        <a:defRPr sz="2400">
          <a:solidFill>
            <a:schemeClr val="tx1"/>
          </a:solidFill>
          <a:latin typeface="Trebuchet MS" pitchFamily="34" charset="0"/>
        </a:defRPr>
      </a:lvl5pPr>
      <a:lvl6pPr marL="457200" algn="l" rtl="0" fontAlgn="base">
        <a:spcBef>
          <a:spcPct val="0"/>
        </a:spcBef>
        <a:spcAft>
          <a:spcPct val="0"/>
        </a:spcAft>
        <a:defRPr sz="2400">
          <a:solidFill>
            <a:schemeClr val="tx1"/>
          </a:solidFill>
          <a:latin typeface="Trebuchet MS" pitchFamily="34" charset="0"/>
        </a:defRPr>
      </a:lvl6pPr>
      <a:lvl7pPr marL="914400" algn="l" rtl="0" fontAlgn="base">
        <a:spcBef>
          <a:spcPct val="0"/>
        </a:spcBef>
        <a:spcAft>
          <a:spcPct val="0"/>
        </a:spcAft>
        <a:defRPr sz="2400">
          <a:solidFill>
            <a:schemeClr val="tx1"/>
          </a:solidFill>
          <a:latin typeface="Trebuchet MS" pitchFamily="34" charset="0"/>
        </a:defRPr>
      </a:lvl7pPr>
      <a:lvl8pPr marL="1371600" algn="l" rtl="0" fontAlgn="base">
        <a:spcBef>
          <a:spcPct val="0"/>
        </a:spcBef>
        <a:spcAft>
          <a:spcPct val="0"/>
        </a:spcAft>
        <a:defRPr sz="2400">
          <a:solidFill>
            <a:schemeClr val="tx1"/>
          </a:solidFill>
          <a:latin typeface="Trebuchet MS" pitchFamily="34" charset="0"/>
        </a:defRPr>
      </a:lvl8pPr>
      <a:lvl9pPr marL="1828800" algn="l" rtl="0" fontAlgn="base">
        <a:spcBef>
          <a:spcPct val="0"/>
        </a:spcBef>
        <a:spcAft>
          <a:spcPct val="0"/>
        </a:spcAft>
        <a:defRPr sz="2400">
          <a:solidFill>
            <a:schemeClr val="tx1"/>
          </a:solidFill>
          <a:latin typeface="Trebuchet MS" pitchFamily="34" charset="0"/>
        </a:defRPr>
      </a:lvl9pPr>
    </p:titleStyle>
    <p:bodyStyle>
      <a:lvl1pPr marL="304800" indent="-304800" algn="l" rtl="0" eaLnBrk="0" fontAlgn="base" hangingPunct="0">
        <a:spcBef>
          <a:spcPct val="20000"/>
        </a:spcBef>
        <a:spcAft>
          <a:spcPct val="0"/>
        </a:spcAft>
        <a:buClr>
          <a:schemeClr val="accent1"/>
        </a:buClr>
        <a:buSzPct val="75000"/>
        <a:buChar char="•"/>
        <a:defRPr sz="1600">
          <a:solidFill>
            <a:schemeClr val="tx1"/>
          </a:solidFill>
          <a:latin typeface="+mn-lt"/>
          <a:ea typeface="+mn-ea"/>
          <a:cs typeface="+mn-cs"/>
        </a:defRPr>
      </a:lvl1pPr>
      <a:lvl2pPr marL="527050" indent="-266700" algn="l" rtl="0" eaLnBrk="0" fontAlgn="base" hangingPunct="0">
        <a:spcBef>
          <a:spcPct val="20000"/>
        </a:spcBef>
        <a:spcAft>
          <a:spcPct val="0"/>
        </a:spcAft>
        <a:buClr>
          <a:schemeClr val="accent1"/>
        </a:buClr>
        <a:buSzPct val="75000"/>
        <a:buChar char="•"/>
        <a:defRPr sz="1400">
          <a:solidFill>
            <a:schemeClr val="tx1"/>
          </a:solidFill>
          <a:latin typeface="+mn-lt"/>
        </a:defRPr>
      </a:lvl2pPr>
      <a:lvl3pPr marL="762000" indent="-266700" algn="l" rtl="0" eaLnBrk="0" fontAlgn="base" hangingPunct="0">
        <a:spcBef>
          <a:spcPct val="20000"/>
        </a:spcBef>
        <a:spcAft>
          <a:spcPct val="0"/>
        </a:spcAft>
        <a:buClr>
          <a:schemeClr val="accent1"/>
        </a:buClr>
        <a:buSzPct val="75000"/>
        <a:buChar char="•"/>
        <a:defRPr sz="1400">
          <a:solidFill>
            <a:schemeClr val="tx1"/>
          </a:solidFill>
          <a:latin typeface="+mn-lt"/>
        </a:defRPr>
      </a:lvl3pPr>
      <a:lvl4pPr marL="1022350" indent="-266700" algn="l" rtl="0" eaLnBrk="0" fontAlgn="base" hangingPunct="0">
        <a:spcBef>
          <a:spcPct val="20000"/>
        </a:spcBef>
        <a:spcAft>
          <a:spcPct val="0"/>
        </a:spcAft>
        <a:buClr>
          <a:schemeClr val="accent1"/>
        </a:buClr>
        <a:buSzPct val="75000"/>
        <a:buChar char="•"/>
        <a:defRPr sz="1400">
          <a:solidFill>
            <a:schemeClr val="tx1"/>
          </a:solidFill>
          <a:latin typeface="+mn-lt"/>
        </a:defRPr>
      </a:lvl4pPr>
      <a:lvl5pPr marL="1289050" indent="-266700" algn="l" rtl="0" eaLnBrk="0" fontAlgn="base" hangingPunct="0">
        <a:spcBef>
          <a:spcPct val="20000"/>
        </a:spcBef>
        <a:spcAft>
          <a:spcPct val="0"/>
        </a:spcAft>
        <a:buClr>
          <a:schemeClr val="accent1"/>
        </a:buClr>
        <a:buSzPct val="75000"/>
        <a:buChar char="•"/>
        <a:defRPr sz="1400">
          <a:solidFill>
            <a:schemeClr val="tx1"/>
          </a:solidFill>
          <a:latin typeface="+mn-lt"/>
        </a:defRPr>
      </a:lvl5pPr>
      <a:lvl6pPr marL="1746250" indent="-266700" algn="l" rtl="0" fontAlgn="base">
        <a:spcBef>
          <a:spcPct val="20000"/>
        </a:spcBef>
        <a:spcAft>
          <a:spcPct val="0"/>
        </a:spcAft>
        <a:buClr>
          <a:schemeClr val="accent1"/>
        </a:buClr>
        <a:buSzPct val="75000"/>
        <a:buChar char="•"/>
        <a:defRPr sz="1400">
          <a:solidFill>
            <a:schemeClr val="tx1"/>
          </a:solidFill>
          <a:latin typeface="+mn-lt"/>
        </a:defRPr>
      </a:lvl6pPr>
      <a:lvl7pPr marL="2203450" indent="-266700" algn="l" rtl="0" fontAlgn="base">
        <a:spcBef>
          <a:spcPct val="20000"/>
        </a:spcBef>
        <a:spcAft>
          <a:spcPct val="0"/>
        </a:spcAft>
        <a:buClr>
          <a:schemeClr val="accent1"/>
        </a:buClr>
        <a:buSzPct val="75000"/>
        <a:buChar char="•"/>
        <a:defRPr sz="1400">
          <a:solidFill>
            <a:schemeClr val="tx1"/>
          </a:solidFill>
          <a:latin typeface="+mn-lt"/>
        </a:defRPr>
      </a:lvl7pPr>
      <a:lvl8pPr marL="2660650" indent="-266700" algn="l" rtl="0" fontAlgn="base">
        <a:spcBef>
          <a:spcPct val="20000"/>
        </a:spcBef>
        <a:spcAft>
          <a:spcPct val="0"/>
        </a:spcAft>
        <a:buClr>
          <a:schemeClr val="accent1"/>
        </a:buClr>
        <a:buSzPct val="75000"/>
        <a:buChar char="•"/>
        <a:defRPr sz="1400">
          <a:solidFill>
            <a:schemeClr val="tx1"/>
          </a:solidFill>
          <a:latin typeface="+mn-lt"/>
        </a:defRPr>
      </a:lvl8pPr>
      <a:lvl9pPr marL="3117850" indent="-266700" algn="l" rtl="0" fontAlgn="base">
        <a:spcBef>
          <a:spcPct val="20000"/>
        </a:spcBef>
        <a:spcAft>
          <a:spcPct val="0"/>
        </a:spcAft>
        <a:buClr>
          <a:schemeClr val="accent1"/>
        </a:buClr>
        <a:buSzPct val="75000"/>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58813" y="644525"/>
            <a:ext cx="78232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GB" altLang="zh-CN" smtClean="0"/>
              <a:t>Click to edit Master title style</a:t>
            </a:r>
          </a:p>
        </p:txBody>
      </p:sp>
      <p:sp>
        <p:nvSpPr>
          <p:cNvPr id="4099" name="Text Placeholder 10"/>
          <p:cNvSpPr>
            <a:spLocks noGrp="1"/>
          </p:cNvSpPr>
          <p:nvPr>
            <p:ph type="body" idx="1"/>
          </p:nvPr>
        </p:nvSpPr>
        <p:spPr bwMode="auto">
          <a:xfrm>
            <a:off x="658813" y="1544638"/>
            <a:ext cx="782320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CN" smtClean="0"/>
              <a:t>Click to edit Master text styles</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pic>
        <p:nvPicPr>
          <p:cNvPr id="4100" name="Picture 15" descr="te_red_label.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1" name="Group 5"/>
          <p:cNvGrpSpPr>
            <a:grpSpLocks noChangeAspect="1"/>
          </p:cNvGrpSpPr>
          <p:nvPr/>
        </p:nvGrpSpPr>
        <p:grpSpPr bwMode="auto">
          <a:xfrm>
            <a:off x="7518400" y="6200775"/>
            <a:ext cx="1206500" cy="228600"/>
            <a:chOff x="-240" y="1797"/>
            <a:chExt cx="6000" cy="1136"/>
          </a:xfrm>
        </p:grpSpPr>
        <p:sp>
          <p:nvSpPr>
            <p:cNvPr id="265222" name="AutoShape 6"/>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265223" name="Freeform 7"/>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265224" name="Freeform 8"/>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265225" name="Freeform 9"/>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265226" name="Freeform 10"/>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265227" name="Freeform 11"/>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265228" name="Freeform 12"/>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5229" name="Freeform 13"/>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5230" name="Freeform 14"/>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5231" name="Freeform 15"/>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265232" name="Freeform 16"/>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265233" name="Freeform 17"/>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265234" name="Freeform 18"/>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265235" name="Freeform 19"/>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5236" name="Freeform 20"/>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
        <p:nvSpPr>
          <p:cNvPr id="15"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sp>
        <p:nvSpPr>
          <p:cNvPr id="425992" name="Rectangle 8"/>
          <p:cNvSpPr>
            <a:spLocks noGrp="1" noChangeArrowheads="1"/>
          </p:cNvSpPr>
          <p:nvPr>
            <p:ph type="ftr" sz="quarter" idx="3"/>
          </p:nvPr>
        </p:nvSpPr>
        <p:spPr bwMode="auto">
          <a:xfrm>
            <a:off x="522288" y="6607175"/>
            <a:ext cx="3959225" cy="12223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eaLnBrk="0" hangingPunct="0">
              <a:defRPr sz="600">
                <a:solidFill>
                  <a:srgbClr val="FF0000"/>
                </a:solidFill>
                <a:ea typeface="宋体" pitchFamily="2" charset="-122"/>
              </a:defRPr>
            </a:lvl1pPr>
          </a:lstStyle>
          <a:p>
            <a:pPr>
              <a:defRPr/>
            </a:pPr>
            <a:endParaRPr lang="en-GB" altLang="zh-CN"/>
          </a:p>
        </p:txBody>
      </p:sp>
      <p:sp>
        <p:nvSpPr>
          <p:cNvPr id="14" name="Dian numeron paikkamerkki 5"/>
          <p:cNvSpPr>
            <a:spLocks noGrp="1"/>
          </p:cNvSpPr>
          <p:nvPr>
            <p:ph type="sldNum" sz="quarter" idx="4"/>
          </p:nvPr>
        </p:nvSpPr>
        <p:spPr>
          <a:xfrm>
            <a:off x="82550" y="6607175"/>
            <a:ext cx="266700" cy="92075"/>
          </a:xfrm>
          <a:prstGeom prst="rect">
            <a:avLst/>
          </a:prstGeom>
        </p:spPr>
        <p:txBody>
          <a:bodyPr vert="horz" wrap="square" lIns="0" tIns="0" rIns="0" bIns="0" numCol="1" anchor="t" anchorCtr="0" compatLnSpc="1">
            <a:prstTxWarp prst="textNoShape">
              <a:avLst/>
            </a:prstTxWarp>
            <a:spAutoFit/>
          </a:bodyPr>
          <a:lstStyle>
            <a:lvl1pPr algn="ctr">
              <a:defRPr sz="600">
                <a:ea typeface="宋体" pitchFamily="2" charset="-122"/>
              </a:defRPr>
            </a:lvl1pPr>
          </a:lstStyle>
          <a:p>
            <a:pPr>
              <a:defRPr/>
            </a:pPr>
            <a:fld id="{AE6EC4E1-ECB9-4C3F-963E-A58398491564}" type="slidenum">
              <a:rPr lang="en-GB" altLang="zh-CN"/>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4390"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hf hdr="0" ft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Trebuchet MS" pitchFamily="34" charset="0"/>
        </a:defRPr>
      </a:lvl2pPr>
      <a:lvl3pPr algn="l" rtl="0" eaLnBrk="0" fontAlgn="base" hangingPunct="0">
        <a:spcBef>
          <a:spcPct val="0"/>
        </a:spcBef>
        <a:spcAft>
          <a:spcPct val="0"/>
        </a:spcAft>
        <a:defRPr sz="2400">
          <a:solidFill>
            <a:schemeClr val="tx1"/>
          </a:solidFill>
          <a:latin typeface="Trebuchet MS" pitchFamily="34" charset="0"/>
        </a:defRPr>
      </a:lvl3pPr>
      <a:lvl4pPr algn="l" rtl="0" eaLnBrk="0" fontAlgn="base" hangingPunct="0">
        <a:spcBef>
          <a:spcPct val="0"/>
        </a:spcBef>
        <a:spcAft>
          <a:spcPct val="0"/>
        </a:spcAft>
        <a:defRPr sz="2400">
          <a:solidFill>
            <a:schemeClr val="tx1"/>
          </a:solidFill>
          <a:latin typeface="Trebuchet MS" pitchFamily="34" charset="0"/>
        </a:defRPr>
      </a:lvl4pPr>
      <a:lvl5pPr algn="l" rtl="0" eaLnBrk="0" fontAlgn="base" hangingPunct="0">
        <a:spcBef>
          <a:spcPct val="0"/>
        </a:spcBef>
        <a:spcAft>
          <a:spcPct val="0"/>
        </a:spcAft>
        <a:defRPr sz="2400">
          <a:solidFill>
            <a:schemeClr val="tx1"/>
          </a:solidFill>
          <a:latin typeface="Trebuchet MS" pitchFamily="34" charset="0"/>
        </a:defRPr>
      </a:lvl5pPr>
      <a:lvl6pPr marL="457200" algn="l" rtl="0" fontAlgn="base">
        <a:spcBef>
          <a:spcPct val="0"/>
        </a:spcBef>
        <a:spcAft>
          <a:spcPct val="0"/>
        </a:spcAft>
        <a:defRPr sz="2400">
          <a:solidFill>
            <a:schemeClr val="tx1"/>
          </a:solidFill>
          <a:latin typeface="Trebuchet MS" pitchFamily="34" charset="0"/>
        </a:defRPr>
      </a:lvl6pPr>
      <a:lvl7pPr marL="914400" algn="l" rtl="0" fontAlgn="base">
        <a:spcBef>
          <a:spcPct val="0"/>
        </a:spcBef>
        <a:spcAft>
          <a:spcPct val="0"/>
        </a:spcAft>
        <a:defRPr sz="2400">
          <a:solidFill>
            <a:schemeClr val="tx1"/>
          </a:solidFill>
          <a:latin typeface="Trebuchet MS" pitchFamily="34" charset="0"/>
        </a:defRPr>
      </a:lvl7pPr>
      <a:lvl8pPr marL="1371600" algn="l" rtl="0" fontAlgn="base">
        <a:spcBef>
          <a:spcPct val="0"/>
        </a:spcBef>
        <a:spcAft>
          <a:spcPct val="0"/>
        </a:spcAft>
        <a:defRPr sz="2400">
          <a:solidFill>
            <a:schemeClr val="tx1"/>
          </a:solidFill>
          <a:latin typeface="Trebuchet MS" pitchFamily="34" charset="0"/>
        </a:defRPr>
      </a:lvl8pPr>
      <a:lvl9pPr marL="1828800" algn="l" rtl="0" fontAlgn="base">
        <a:spcBef>
          <a:spcPct val="0"/>
        </a:spcBef>
        <a:spcAft>
          <a:spcPct val="0"/>
        </a:spcAft>
        <a:defRPr sz="2400">
          <a:solidFill>
            <a:schemeClr val="tx1"/>
          </a:solidFill>
          <a:latin typeface="Trebuchet MS" pitchFamily="34" charset="0"/>
        </a:defRPr>
      </a:lvl9pPr>
    </p:titleStyle>
    <p:bodyStyle>
      <a:lvl1pPr marL="381000" indent="-381000" algn="l" rtl="0" eaLnBrk="0" fontAlgn="base" hangingPunct="0">
        <a:spcBef>
          <a:spcPct val="20000"/>
        </a:spcBef>
        <a:spcAft>
          <a:spcPct val="0"/>
        </a:spcAft>
        <a:buClr>
          <a:schemeClr val="accent1"/>
        </a:buClr>
        <a:buSzPct val="75000"/>
        <a:buChar char="•"/>
        <a:defRPr sz="1600">
          <a:solidFill>
            <a:schemeClr val="tx1"/>
          </a:solidFill>
          <a:latin typeface="+mn-lt"/>
          <a:ea typeface="+mn-ea"/>
          <a:cs typeface="+mn-cs"/>
        </a:defRPr>
      </a:lvl1pPr>
      <a:lvl2pPr marL="657225" indent="-304800" algn="l" rtl="0" eaLnBrk="0" fontAlgn="base" hangingPunct="0">
        <a:spcBef>
          <a:spcPct val="20000"/>
        </a:spcBef>
        <a:spcAft>
          <a:spcPct val="0"/>
        </a:spcAft>
        <a:buClr>
          <a:schemeClr val="accent1"/>
        </a:buClr>
        <a:buSzPct val="75000"/>
        <a:buChar char="•"/>
        <a:defRPr sz="1400">
          <a:solidFill>
            <a:schemeClr val="tx1"/>
          </a:solidFill>
          <a:latin typeface="+mn-lt"/>
        </a:defRPr>
      </a:lvl2pPr>
      <a:lvl3pPr marL="981075" indent="-266700" algn="l" rtl="0" eaLnBrk="0" fontAlgn="base" hangingPunct="0">
        <a:spcBef>
          <a:spcPct val="20000"/>
        </a:spcBef>
        <a:spcAft>
          <a:spcPct val="0"/>
        </a:spcAft>
        <a:buClr>
          <a:schemeClr val="accent1"/>
        </a:buClr>
        <a:buSzPct val="75000"/>
        <a:buChar char="•"/>
        <a:defRPr sz="1400">
          <a:solidFill>
            <a:schemeClr val="tx1"/>
          </a:solidFill>
          <a:latin typeface="+mn-lt"/>
        </a:defRPr>
      </a:lvl3pPr>
      <a:lvl4pPr marL="1323975" indent="-266700" algn="l" rtl="0" eaLnBrk="0" fontAlgn="base" hangingPunct="0">
        <a:spcBef>
          <a:spcPct val="20000"/>
        </a:spcBef>
        <a:spcAft>
          <a:spcPct val="0"/>
        </a:spcAft>
        <a:buClr>
          <a:schemeClr val="accent1"/>
        </a:buClr>
        <a:buSzPct val="75000"/>
        <a:buChar char="•"/>
        <a:defRPr sz="1400">
          <a:solidFill>
            <a:schemeClr val="tx1"/>
          </a:solidFill>
          <a:latin typeface="+mn-lt"/>
        </a:defRPr>
      </a:lvl4pPr>
      <a:lvl5pPr marL="1704975" indent="-266700" algn="l" rtl="0" eaLnBrk="0" fontAlgn="base" hangingPunct="0">
        <a:spcBef>
          <a:spcPct val="20000"/>
        </a:spcBef>
        <a:spcAft>
          <a:spcPct val="0"/>
        </a:spcAft>
        <a:buClr>
          <a:schemeClr val="accent1"/>
        </a:buClr>
        <a:buSzPct val="75000"/>
        <a:buChar char="•"/>
        <a:defRPr sz="1400">
          <a:solidFill>
            <a:schemeClr val="tx1"/>
          </a:solidFill>
          <a:latin typeface="+mn-lt"/>
        </a:defRPr>
      </a:lvl5pPr>
      <a:lvl6pPr marL="2162175" indent="-266700" algn="l" rtl="0" fontAlgn="base">
        <a:spcBef>
          <a:spcPct val="20000"/>
        </a:spcBef>
        <a:spcAft>
          <a:spcPct val="0"/>
        </a:spcAft>
        <a:buClr>
          <a:schemeClr val="accent1"/>
        </a:buClr>
        <a:buSzPct val="75000"/>
        <a:buChar char="•"/>
        <a:defRPr sz="1400">
          <a:solidFill>
            <a:schemeClr val="tx1"/>
          </a:solidFill>
          <a:latin typeface="+mn-lt"/>
        </a:defRPr>
      </a:lvl6pPr>
      <a:lvl7pPr marL="2619375" indent="-266700" algn="l" rtl="0" fontAlgn="base">
        <a:spcBef>
          <a:spcPct val="20000"/>
        </a:spcBef>
        <a:spcAft>
          <a:spcPct val="0"/>
        </a:spcAft>
        <a:buClr>
          <a:schemeClr val="accent1"/>
        </a:buClr>
        <a:buSzPct val="75000"/>
        <a:buChar char="•"/>
        <a:defRPr sz="1400">
          <a:solidFill>
            <a:schemeClr val="tx1"/>
          </a:solidFill>
          <a:latin typeface="+mn-lt"/>
        </a:defRPr>
      </a:lvl7pPr>
      <a:lvl8pPr marL="3076575" indent="-266700" algn="l" rtl="0" fontAlgn="base">
        <a:spcBef>
          <a:spcPct val="20000"/>
        </a:spcBef>
        <a:spcAft>
          <a:spcPct val="0"/>
        </a:spcAft>
        <a:buClr>
          <a:schemeClr val="accent1"/>
        </a:buClr>
        <a:buSzPct val="75000"/>
        <a:buChar char="•"/>
        <a:defRPr sz="1400">
          <a:solidFill>
            <a:schemeClr val="tx1"/>
          </a:solidFill>
          <a:latin typeface="+mn-lt"/>
        </a:defRPr>
      </a:lvl8pPr>
      <a:lvl9pPr marL="3533775" indent="-266700" algn="l" rtl="0" fontAlgn="base">
        <a:spcBef>
          <a:spcPct val="20000"/>
        </a:spcBef>
        <a:spcAft>
          <a:spcPct val="0"/>
        </a:spcAft>
        <a:buClr>
          <a:schemeClr val="accent1"/>
        </a:buClr>
        <a:buSzPct val="75000"/>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58813" y="644525"/>
            <a:ext cx="78232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GB" altLang="zh-CN" smtClean="0"/>
              <a:t>Click to edit Master title style</a:t>
            </a:r>
          </a:p>
        </p:txBody>
      </p:sp>
      <p:sp>
        <p:nvSpPr>
          <p:cNvPr id="5123" name="Text Placeholder 10"/>
          <p:cNvSpPr>
            <a:spLocks noGrp="1"/>
          </p:cNvSpPr>
          <p:nvPr>
            <p:ph type="body" idx="1"/>
          </p:nvPr>
        </p:nvSpPr>
        <p:spPr bwMode="auto">
          <a:xfrm>
            <a:off x="658813" y="1544638"/>
            <a:ext cx="782320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CN" smtClean="0"/>
              <a:t>Click to edit Master text styles</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sp>
        <p:nvSpPr>
          <p:cNvPr id="15"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sp>
        <p:nvSpPr>
          <p:cNvPr id="425992" name="Rectangle 8"/>
          <p:cNvSpPr>
            <a:spLocks noGrp="1" noChangeArrowheads="1"/>
          </p:cNvSpPr>
          <p:nvPr>
            <p:ph type="ftr" sz="quarter" idx="3"/>
          </p:nvPr>
        </p:nvSpPr>
        <p:spPr bwMode="auto">
          <a:xfrm>
            <a:off x="522288" y="6607175"/>
            <a:ext cx="3959225" cy="12223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eaLnBrk="0" hangingPunct="0">
              <a:defRPr sz="600">
                <a:solidFill>
                  <a:srgbClr val="FF0000"/>
                </a:solidFill>
                <a:ea typeface="宋体" pitchFamily="2" charset="-122"/>
              </a:defRPr>
            </a:lvl1pPr>
          </a:lstStyle>
          <a:p>
            <a:pPr>
              <a:defRPr/>
            </a:pPr>
            <a:endParaRPr lang="en-GB" altLang="zh-CN"/>
          </a:p>
        </p:txBody>
      </p:sp>
      <p:sp>
        <p:nvSpPr>
          <p:cNvPr id="14" name="Dian numeron paikkamerkki 5"/>
          <p:cNvSpPr>
            <a:spLocks noGrp="1"/>
          </p:cNvSpPr>
          <p:nvPr>
            <p:ph type="sldNum" sz="quarter" idx="4"/>
          </p:nvPr>
        </p:nvSpPr>
        <p:spPr>
          <a:xfrm>
            <a:off x="82550" y="6607175"/>
            <a:ext cx="266700" cy="92075"/>
          </a:xfrm>
          <a:prstGeom prst="rect">
            <a:avLst/>
          </a:prstGeom>
        </p:spPr>
        <p:txBody>
          <a:bodyPr vert="horz" wrap="square" lIns="0" tIns="0" rIns="0" bIns="0" numCol="1" anchor="t" anchorCtr="0" compatLnSpc="1">
            <a:prstTxWarp prst="textNoShape">
              <a:avLst/>
            </a:prstTxWarp>
            <a:spAutoFit/>
          </a:bodyPr>
          <a:lstStyle>
            <a:lvl1pPr algn="ctr">
              <a:defRPr sz="600">
                <a:ea typeface="宋体" pitchFamily="2" charset="-122"/>
              </a:defRPr>
            </a:lvl1pPr>
          </a:lstStyle>
          <a:p>
            <a:pPr>
              <a:defRPr/>
            </a:pPr>
            <a:fld id="{F0900397-B35A-42E4-BAF7-B4D789AFEE3A}" type="slidenum">
              <a:rPr lang="en-GB" altLang="zh-CN"/>
              <a:pPr>
                <a:defRPr/>
              </a:pPr>
              <a:t>‹#›</a:t>
            </a:fld>
            <a:endParaRPr lang="en-GB" altLang="zh-CN"/>
          </a:p>
        </p:txBody>
      </p:sp>
      <p:pic>
        <p:nvPicPr>
          <p:cNvPr id="5127" name="Picture 15" descr="te_red_label.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8" name="Group 8"/>
          <p:cNvGrpSpPr>
            <a:grpSpLocks noChangeAspect="1"/>
          </p:cNvGrpSpPr>
          <p:nvPr/>
        </p:nvGrpSpPr>
        <p:grpSpPr bwMode="auto">
          <a:xfrm>
            <a:off x="7518400" y="6200775"/>
            <a:ext cx="1206500" cy="228600"/>
            <a:chOff x="-240" y="1797"/>
            <a:chExt cx="6000" cy="1136"/>
          </a:xfrm>
        </p:grpSpPr>
        <p:sp>
          <p:nvSpPr>
            <p:cNvPr id="267273" name="AutoShape 9"/>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267274" name="Freeform 10"/>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267275" name="Freeform 11"/>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267276" name="Freeform 12"/>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267277" name="Freeform 13"/>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267278" name="Freeform 14"/>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267279" name="Freeform 15"/>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7280" name="Freeform 16"/>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7281" name="Freeform 17"/>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7282" name="Freeform 18"/>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267283" name="Freeform 19"/>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267284" name="Freeform 20"/>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267285" name="Freeform 21"/>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267286" name="Freeform 22"/>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7287" name="Freeform 23"/>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4391"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Lst>
  <p:hf hdr="0" ft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Trebuchet MS" pitchFamily="34" charset="0"/>
        </a:defRPr>
      </a:lvl2pPr>
      <a:lvl3pPr algn="l" rtl="0" eaLnBrk="0" fontAlgn="base" hangingPunct="0">
        <a:spcBef>
          <a:spcPct val="0"/>
        </a:spcBef>
        <a:spcAft>
          <a:spcPct val="0"/>
        </a:spcAft>
        <a:defRPr sz="2400">
          <a:solidFill>
            <a:schemeClr val="tx1"/>
          </a:solidFill>
          <a:latin typeface="Trebuchet MS" pitchFamily="34" charset="0"/>
        </a:defRPr>
      </a:lvl3pPr>
      <a:lvl4pPr algn="l" rtl="0" eaLnBrk="0" fontAlgn="base" hangingPunct="0">
        <a:spcBef>
          <a:spcPct val="0"/>
        </a:spcBef>
        <a:spcAft>
          <a:spcPct val="0"/>
        </a:spcAft>
        <a:defRPr sz="2400">
          <a:solidFill>
            <a:schemeClr val="tx1"/>
          </a:solidFill>
          <a:latin typeface="Trebuchet MS" pitchFamily="34" charset="0"/>
        </a:defRPr>
      </a:lvl4pPr>
      <a:lvl5pPr algn="l" rtl="0" eaLnBrk="0" fontAlgn="base" hangingPunct="0">
        <a:spcBef>
          <a:spcPct val="0"/>
        </a:spcBef>
        <a:spcAft>
          <a:spcPct val="0"/>
        </a:spcAft>
        <a:defRPr sz="2400">
          <a:solidFill>
            <a:schemeClr val="tx1"/>
          </a:solidFill>
          <a:latin typeface="Trebuchet MS" pitchFamily="34" charset="0"/>
        </a:defRPr>
      </a:lvl5pPr>
      <a:lvl6pPr marL="457200" algn="l" rtl="0" fontAlgn="base">
        <a:spcBef>
          <a:spcPct val="0"/>
        </a:spcBef>
        <a:spcAft>
          <a:spcPct val="0"/>
        </a:spcAft>
        <a:defRPr sz="2400">
          <a:solidFill>
            <a:schemeClr val="tx1"/>
          </a:solidFill>
          <a:latin typeface="Trebuchet MS" pitchFamily="34" charset="0"/>
        </a:defRPr>
      </a:lvl6pPr>
      <a:lvl7pPr marL="914400" algn="l" rtl="0" fontAlgn="base">
        <a:spcBef>
          <a:spcPct val="0"/>
        </a:spcBef>
        <a:spcAft>
          <a:spcPct val="0"/>
        </a:spcAft>
        <a:defRPr sz="2400">
          <a:solidFill>
            <a:schemeClr val="tx1"/>
          </a:solidFill>
          <a:latin typeface="Trebuchet MS" pitchFamily="34" charset="0"/>
        </a:defRPr>
      </a:lvl7pPr>
      <a:lvl8pPr marL="1371600" algn="l" rtl="0" fontAlgn="base">
        <a:spcBef>
          <a:spcPct val="0"/>
        </a:spcBef>
        <a:spcAft>
          <a:spcPct val="0"/>
        </a:spcAft>
        <a:defRPr sz="2400">
          <a:solidFill>
            <a:schemeClr val="tx1"/>
          </a:solidFill>
          <a:latin typeface="Trebuchet MS" pitchFamily="34" charset="0"/>
        </a:defRPr>
      </a:lvl8pPr>
      <a:lvl9pPr marL="1828800" algn="l" rtl="0" fontAlgn="base">
        <a:spcBef>
          <a:spcPct val="0"/>
        </a:spcBef>
        <a:spcAft>
          <a:spcPct val="0"/>
        </a:spcAft>
        <a:defRPr sz="2400">
          <a:solidFill>
            <a:schemeClr val="tx1"/>
          </a:solidFill>
          <a:latin typeface="Trebuchet MS" pitchFamily="34" charset="0"/>
        </a:defRPr>
      </a:lvl9pPr>
    </p:titleStyle>
    <p:bodyStyle>
      <a:lvl1pPr marL="381000" indent="-381000" algn="l" rtl="0" eaLnBrk="0" fontAlgn="base" hangingPunct="0">
        <a:spcBef>
          <a:spcPct val="20000"/>
        </a:spcBef>
        <a:spcAft>
          <a:spcPct val="0"/>
        </a:spcAft>
        <a:buClr>
          <a:schemeClr val="accent1"/>
        </a:buClr>
        <a:buSzPct val="75000"/>
        <a:buChar char="•"/>
        <a:defRPr sz="1600">
          <a:solidFill>
            <a:schemeClr val="tx1"/>
          </a:solidFill>
          <a:latin typeface="+mn-lt"/>
          <a:ea typeface="+mn-ea"/>
          <a:cs typeface="+mn-cs"/>
        </a:defRPr>
      </a:lvl1pPr>
      <a:lvl2pPr marL="657225" indent="-304800" algn="l" rtl="0" eaLnBrk="0" fontAlgn="base" hangingPunct="0">
        <a:spcBef>
          <a:spcPct val="20000"/>
        </a:spcBef>
        <a:spcAft>
          <a:spcPct val="0"/>
        </a:spcAft>
        <a:buClr>
          <a:schemeClr val="accent1"/>
        </a:buClr>
        <a:buSzPct val="75000"/>
        <a:buChar char="•"/>
        <a:defRPr sz="1400">
          <a:solidFill>
            <a:schemeClr val="tx1"/>
          </a:solidFill>
          <a:latin typeface="+mn-lt"/>
        </a:defRPr>
      </a:lvl2pPr>
      <a:lvl3pPr marL="981075" indent="-266700" algn="l" rtl="0" eaLnBrk="0" fontAlgn="base" hangingPunct="0">
        <a:spcBef>
          <a:spcPct val="20000"/>
        </a:spcBef>
        <a:spcAft>
          <a:spcPct val="0"/>
        </a:spcAft>
        <a:buClr>
          <a:schemeClr val="accent1"/>
        </a:buClr>
        <a:buSzPct val="75000"/>
        <a:buChar char="•"/>
        <a:defRPr sz="1400">
          <a:solidFill>
            <a:schemeClr val="tx1"/>
          </a:solidFill>
          <a:latin typeface="+mn-lt"/>
        </a:defRPr>
      </a:lvl3pPr>
      <a:lvl4pPr marL="1323975" indent="-266700" algn="l" rtl="0" eaLnBrk="0" fontAlgn="base" hangingPunct="0">
        <a:spcBef>
          <a:spcPct val="20000"/>
        </a:spcBef>
        <a:spcAft>
          <a:spcPct val="0"/>
        </a:spcAft>
        <a:buClr>
          <a:schemeClr val="accent1"/>
        </a:buClr>
        <a:buSzPct val="75000"/>
        <a:buChar char="•"/>
        <a:defRPr sz="1400">
          <a:solidFill>
            <a:schemeClr val="tx1"/>
          </a:solidFill>
          <a:latin typeface="+mn-lt"/>
        </a:defRPr>
      </a:lvl4pPr>
      <a:lvl5pPr marL="1704975" indent="-266700" algn="l" rtl="0" eaLnBrk="0" fontAlgn="base" hangingPunct="0">
        <a:spcBef>
          <a:spcPct val="20000"/>
        </a:spcBef>
        <a:spcAft>
          <a:spcPct val="0"/>
        </a:spcAft>
        <a:buClr>
          <a:schemeClr val="accent1"/>
        </a:buClr>
        <a:buSzPct val="75000"/>
        <a:buChar char="•"/>
        <a:defRPr sz="1400">
          <a:solidFill>
            <a:schemeClr val="tx1"/>
          </a:solidFill>
          <a:latin typeface="+mn-lt"/>
        </a:defRPr>
      </a:lvl5pPr>
      <a:lvl6pPr marL="2162175" indent="-266700" algn="l" rtl="0" fontAlgn="base">
        <a:spcBef>
          <a:spcPct val="20000"/>
        </a:spcBef>
        <a:spcAft>
          <a:spcPct val="0"/>
        </a:spcAft>
        <a:buClr>
          <a:schemeClr val="accent1"/>
        </a:buClr>
        <a:buSzPct val="75000"/>
        <a:buChar char="•"/>
        <a:defRPr sz="1400">
          <a:solidFill>
            <a:schemeClr val="tx1"/>
          </a:solidFill>
          <a:latin typeface="+mn-lt"/>
        </a:defRPr>
      </a:lvl6pPr>
      <a:lvl7pPr marL="2619375" indent="-266700" algn="l" rtl="0" fontAlgn="base">
        <a:spcBef>
          <a:spcPct val="20000"/>
        </a:spcBef>
        <a:spcAft>
          <a:spcPct val="0"/>
        </a:spcAft>
        <a:buClr>
          <a:schemeClr val="accent1"/>
        </a:buClr>
        <a:buSzPct val="75000"/>
        <a:buChar char="•"/>
        <a:defRPr sz="1400">
          <a:solidFill>
            <a:schemeClr val="tx1"/>
          </a:solidFill>
          <a:latin typeface="+mn-lt"/>
        </a:defRPr>
      </a:lvl7pPr>
      <a:lvl8pPr marL="3076575" indent="-266700" algn="l" rtl="0" fontAlgn="base">
        <a:spcBef>
          <a:spcPct val="20000"/>
        </a:spcBef>
        <a:spcAft>
          <a:spcPct val="0"/>
        </a:spcAft>
        <a:buClr>
          <a:schemeClr val="accent1"/>
        </a:buClr>
        <a:buSzPct val="75000"/>
        <a:buChar char="•"/>
        <a:defRPr sz="1400">
          <a:solidFill>
            <a:schemeClr val="tx1"/>
          </a:solidFill>
          <a:latin typeface="+mn-lt"/>
        </a:defRPr>
      </a:lvl8pPr>
      <a:lvl9pPr marL="3533775" indent="-266700" algn="l" rtl="0" fontAlgn="base">
        <a:spcBef>
          <a:spcPct val="20000"/>
        </a:spcBef>
        <a:spcAft>
          <a:spcPct val="0"/>
        </a:spcAft>
        <a:buClr>
          <a:schemeClr val="accent1"/>
        </a:buClr>
        <a:buSzPct val="75000"/>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58813" y="644525"/>
            <a:ext cx="78232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GB" altLang="zh-CN" smtClean="0"/>
              <a:t>Click to edit Master title style</a:t>
            </a:r>
          </a:p>
        </p:txBody>
      </p:sp>
      <p:sp>
        <p:nvSpPr>
          <p:cNvPr id="6147" name="Text Placeholder 10"/>
          <p:cNvSpPr>
            <a:spLocks noGrp="1"/>
          </p:cNvSpPr>
          <p:nvPr>
            <p:ph type="body" idx="1"/>
          </p:nvPr>
        </p:nvSpPr>
        <p:spPr bwMode="auto">
          <a:xfrm>
            <a:off x="658813" y="1544638"/>
            <a:ext cx="782320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CN" smtClean="0"/>
              <a:t>Click to edit Master text styles</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pic>
        <p:nvPicPr>
          <p:cNvPr id="6148" name="Picture 15" descr="te_red_label.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920163" y="425450"/>
            <a:ext cx="2238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9" name="Group 5"/>
          <p:cNvGrpSpPr>
            <a:grpSpLocks noChangeAspect="1"/>
          </p:cNvGrpSpPr>
          <p:nvPr/>
        </p:nvGrpSpPr>
        <p:grpSpPr bwMode="auto">
          <a:xfrm>
            <a:off x="7518400" y="6200775"/>
            <a:ext cx="1206500" cy="228600"/>
            <a:chOff x="-240" y="1797"/>
            <a:chExt cx="6000" cy="1136"/>
          </a:xfrm>
        </p:grpSpPr>
        <p:sp>
          <p:nvSpPr>
            <p:cNvPr id="269318" name="AutoShape 6"/>
            <p:cNvSpPr>
              <a:spLocks noChangeAspect="1" noChangeArrowheads="1" noTextEdit="1"/>
            </p:cNvSpPr>
            <p:nvPr/>
          </p:nvSpPr>
          <p:spPr bwMode="auto">
            <a:xfrm>
              <a:off x="-240" y="1797"/>
              <a:ext cx="6000" cy="1136"/>
            </a:xfrm>
            <a:prstGeom prst="rect">
              <a:avLst/>
            </a:prstGeom>
            <a:noFill/>
            <a:ln w="9525">
              <a:noFill/>
              <a:miter lim="800000"/>
              <a:headEnd/>
              <a:tailEnd/>
            </a:ln>
          </p:spPr>
          <p:txBody>
            <a:bodyPr/>
            <a:lstStyle/>
            <a:p>
              <a:pPr>
                <a:defRPr/>
              </a:pPr>
              <a:endParaRPr lang="zh-CN" altLang="en-US"/>
            </a:p>
          </p:txBody>
        </p:sp>
        <p:sp>
          <p:nvSpPr>
            <p:cNvPr id="269319" name="Freeform 7"/>
            <p:cNvSpPr>
              <a:spLocks/>
            </p:cNvSpPr>
            <p:nvPr/>
          </p:nvSpPr>
          <p:spPr bwMode="auto">
            <a:xfrm>
              <a:off x="5018" y="1797"/>
              <a:ext cx="742" cy="544"/>
            </a:xfrm>
            <a:custGeom>
              <a:avLst/>
              <a:gdLst/>
              <a:ahLst/>
              <a:cxnLst>
                <a:cxn ang="0">
                  <a:pos x="818" y="9"/>
                </a:cxn>
                <a:cxn ang="0">
                  <a:pos x="928" y="0"/>
                </a:cxn>
                <a:cxn ang="0">
                  <a:pos x="1031" y="5"/>
                </a:cxn>
                <a:cxn ang="0">
                  <a:pos x="1127" y="20"/>
                </a:cxn>
                <a:cxn ang="0">
                  <a:pos x="1214" y="46"/>
                </a:cxn>
                <a:cxn ang="0">
                  <a:pos x="1292" y="83"/>
                </a:cxn>
                <a:cxn ang="0">
                  <a:pos x="1357" y="129"/>
                </a:cxn>
                <a:cxn ang="0">
                  <a:pos x="1411" y="184"/>
                </a:cxn>
                <a:cxn ang="0">
                  <a:pos x="1451" y="249"/>
                </a:cxn>
                <a:cxn ang="0">
                  <a:pos x="1476" y="319"/>
                </a:cxn>
                <a:cxn ang="0">
                  <a:pos x="1484" y="397"/>
                </a:cxn>
                <a:cxn ang="0">
                  <a:pos x="1476" y="479"/>
                </a:cxn>
                <a:cxn ang="0">
                  <a:pos x="1451" y="561"/>
                </a:cxn>
                <a:cxn ang="0">
                  <a:pos x="1411" y="640"/>
                </a:cxn>
                <a:cxn ang="0">
                  <a:pos x="1357" y="716"/>
                </a:cxn>
                <a:cxn ang="0">
                  <a:pos x="1292" y="789"/>
                </a:cxn>
                <a:cxn ang="0">
                  <a:pos x="1214" y="857"/>
                </a:cxn>
                <a:cxn ang="0">
                  <a:pos x="1127" y="918"/>
                </a:cxn>
                <a:cxn ang="0">
                  <a:pos x="1031" y="972"/>
                </a:cxn>
                <a:cxn ang="0">
                  <a:pos x="928" y="1018"/>
                </a:cxn>
                <a:cxn ang="0">
                  <a:pos x="818" y="1054"/>
                </a:cxn>
                <a:cxn ang="0">
                  <a:pos x="704" y="1078"/>
                </a:cxn>
                <a:cxn ang="0">
                  <a:pos x="592" y="1091"/>
                </a:cxn>
                <a:cxn ang="0">
                  <a:pos x="487" y="1091"/>
                </a:cxn>
                <a:cxn ang="0">
                  <a:pos x="388" y="1079"/>
                </a:cxn>
                <a:cxn ang="0">
                  <a:pos x="299" y="1056"/>
                </a:cxn>
                <a:cxn ang="0">
                  <a:pos x="218" y="1023"/>
                </a:cxn>
                <a:cxn ang="0">
                  <a:pos x="148" y="979"/>
                </a:cxn>
                <a:cxn ang="0">
                  <a:pos x="90" y="927"/>
                </a:cxn>
                <a:cxn ang="0">
                  <a:pos x="45" y="866"/>
                </a:cxn>
                <a:cxn ang="0">
                  <a:pos x="15" y="798"/>
                </a:cxn>
                <a:cxn ang="0">
                  <a:pos x="1" y="722"/>
                </a:cxn>
                <a:cxn ang="0">
                  <a:pos x="4" y="640"/>
                </a:cxn>
                <a:cxn ang="0">
                  <a:pos x="23" y="559"/>
                </a:cxn>
                <a:cxn ang="0">
                  <a:pos x="58" y="479"/>
                </a:cxn>
                <a:cxn ang="0">
                  <a:pos x="107" y="401"/>
                </a:cxn>
                <a:cxn ang="0">
                  <a:pos x="169" y="327"/>
                </a:cxn>
                <a:cxn ang="0">
                  <a:pos x="243" y="258"/>
                </a:cxn>
                <a:cxn ang="0">
                  <a:pos x="327" y="194"/>
                </a:cxn>
                <a:cxn ang="0">
                  <a:pos x="421" y="137"/>
                </a:cxn>
                <a:cxn ang="0">
                  <a:pos x="521" y="89"/>
                </a:cxn>
                <a:cxn ang="0">
                  <a:pos x="629" y="50"/>
                </a:cxn>
                <a:cxn ang="0">
                  <a:pos x="742" y="21"/>
                </a:cxn>
              </a:cxnLst>
              <a:rect l="0" t="0" r="r" b="b"/>
              <a:pathLst>
                <a:path w="1484" h="1092">
                  <a:moveTo>
                    <a:pt x="742" y="20"/>
                  </a:moveTo>
                  <a:lnTo>
                    <a:pt x="780" y="14"/>
                  </a:lnTo>
                  <a:lnTo>
                    <a:pt x="818" y="9"/>
                  </a:lnTo>
                  <a:lnTo>
                    <a:pt x="855" y="5"/>
                  </a:lnTo>
                  <a:lnTo>
                    <a:pt x="892" y="2"/>
                  </a:lnTo>
                  <a:lnTo>
                    <a:pt x="928" y="0"/>
                  </a:lnTo>
                  <a:lnTo>
                    <a:pt x="963" y="0"/>
                  </a:lnTo>
                  <a:lnTo>
                    <a:pt x="997" y="2"/>
                  </a:lnTo>
                  <a:lnTo>
                    <a:pt x="1031" y="5"/>
                  </a:lnTo>
                  <a:lnTo>
                    <a:pt x="1063" y="8"/>
                  </a:lnTo>
                  <a:lnTo>
                    <a:pt x="1096" y="14"/>
                  </a:lnTo>
                  <a:lnTo>
                    <a:pt x="1127" y="20"/>
                  </a:lnTo>
                  <a:lnTo>
                    <a:pt x="1157" y="28"/>
                  </a:lnTo>
                  <a:lnTo>
                    <a:pt x="1186" y="37"/>
                  </a:lnTo>
                  <a:lnTo>
                    <a:pt x="1214" y="46"/>
                  </a:lnTo>
                  <a:lnTo>
                    <a:pt x="1241" y="58"/>
                  </a:lnTo>
                  <a:lnTo>
                    <a:pt x="1267" y="70"/>
                  </a:lnTo>
                  <a:lnTo>
                    <a:pt x="1292" y="83"/>
                  </a:lnTo>
                  <a:lnTo>
                    <a:pt x="1315" y="98"/>
                  </a:lnTo>
                  <a:lnTo>
                    <a:pt x="1337" y="113"/>
                  </a:lnTo>
                  <a:lnTo>
                    <a:pt x="1357" y="129"/>
                  </a:lnTo>
                  <a:lnTo>
                    <a:pt x="1377" y="148"/>
                  </a:lnTo>
                  <a:lnTo>
                    <a:pt x="1395" y="166"/>
                  </a:lnTo>
                  <a:lnTo>
                    <a:pt x="1411" y="184"/>
                  </a:lnTo>
                  <a:lnTo>
                    <a:pt x="1426" y="205"/>
                  </a:lnTo>
                  <a:lnTo>
                    <a:pt x="1439" y="226"/>
                  </a:lnTo>
                  <a:lnTo>
                    <a:pt x="1451" y="249"/>
                  </a:lnTo>
                  <a:lnTo>
                    <a:pt x="1461" y="271"/>
                  </a:lnTo>
                  <a:lnTo>
                    <a:pt x="1469" y="295"/>
                  </a:lnTo>
                  <a:lnTo>
                    <a:pt x="1476" y="319"/>
                  </a:lnTo>
                  <a:lnTo>
                    <a:pt x="1481" y="344"/>
                  </a:lnTo>
                  <a:lnTo>
                    <a:pt x="1483" y="371"/>
                  </a:lnTo>
                  <a:lnTo>
                    <a:pt x="1484" y="397"/>
                  </a:lnTo>
                  <a:lnTo>
                    <a:pt x="1483" y="425"/>
                  </a:lnTo>
                  <a:lnTo>
                    <a:pt x="1481" y="453"/>
                  </a:lnTo>
                  <a:lnTo>
                    <a:pt x="1476" y="479"/>
                  </a:lnTo>
                  <a:lnTo>
                    <a:pt x="1469" y="507"/>
                  </a:lnTo>
                  <a:lnTo>
                    <a:pt x="1461" y="533"/>
                  </a:lnTo>
                  <a:lnTo>
                    <a:pt x="1451" y="561"/>
                  </a:lnTo>
                  <a:lnTo>
                    <a:pt x="1439" y="587"/>
                  </a:lnTo>
                  <a:lnTo>
                    <a:pt x="1426" y="614"/>
                  </a:lnTo>
                  <a:lnTo>
                    <a:pt x="1411" y="640"/>
                  </a:lnTo>
                  <a:lnTo>
                    <a:pt x="1395" y="666"/>
                  </a:lnTo>
                  <a:lnTo>
                    <a:pt x="1377" y="691"/>
                  </a:lnTo>
                  <a:lnTo>
                    <a:pt x="1357" y="716"/>
                  </a:lnTo>
                  <a:lnTo>
                    <a:pt x="1337" y="742"/>
                  </a:lnTo>
                  <a:lnTo>
                    <a:pt x="1315" y="766"/>
                  </a:lnTo>
                  <a:lnTo>
                    <a:pt x="1292" y="789"/>
                  </a:lnTo>
                  <a:lnTo>
                    <a:pt x="1267" y="812"/>
                  </a:lnTo>
                  <a:lnTo>
                    <a:pt x="1241" y="835"/>
                  </a:lnTo>
                  <a:lnTo>
                    <a:pt x="1214" y="857"/>
                  </a:lnTo>
                  <a:lnTo>
                    <a:pt x="1186" y="878"/>
                  </a:lnTo>
                  <a:lnTo>
                    <a:pt x="1157" y="898"/>
                  </a:lnTo>
                  <a:lnTo>
                    <a:pt x="1127" y="918"/>
                  </a:lnTo>
                  <a:lnTo>
                    <a:pt x="1096" y="938"/>
                  </a:lnTo>
                  <a:lnTo>
                    <a:pt x="1063" y="955"/>
                  </a:lnTo>
                  <a:lnTo>
                    <a:pt x="1031" y="972"/>
                  </a:lnTo>
                  <a:lnTo>
                    <a:pt x="997" y="988"/>
                  </a:lnTo>
                  <a:lnTo>
                    <a:pt x="963" y="1003"/>
                  </a:lnTo>
                  <a:lnTo>
                    <a:pt x="928" y="1018"/>
                  </a:lnTo>
                  <a:lnTo>
                    <a:pt x="892" y="1031"/>
                  </a:lnTo>
                  <a:lnTo>
                    <a:pt x="855" y="1042"/>
                  </a:lnTo>
                  <a:lnTo>
                    <a:pt x="818" y="1054"/>
                  </a:lnTo>
                  <a:lnTo>
                    <a:pt x="780" y="1063"/>
                  </a:lnTo>
                  <a:lnTo>
                    <a:pt x="742" y="1071"/>
                  </a:lnTo>
                  <a:lnTo>
                    <a:pt x="704" y="1078"/>
                  </a:lnTo>
                  <a:lnTo>
                    <a:pt x="666" y="1084"/>
                  </a:lnTo>
                  <a:lnTo>
                    <a:pt x="629" y="1088"/>
                  </a:lnTo>
                  <a:lnTo>
                    <a:pt x="592" y="1091"/>
                  </a:lnTo>
                  <a:lnTo>
                    <a:pt x="557" y="1092"/>
                  </a:lnTo>
                  <a:lnTo>
                    <a:pt x="521" y="1092"/>
                  </a:lnTo>
                  <a:lnTo>
                    <a:pt x="487" y="1091"/>
                  </a:lnTo>
                  <a:lnTo>
                    <a:pt x="453" y="1088"/>
                  </a:lnTo>
                  <a:lnTo>
                    <a:pt x="421" y="1084"/>
                  </a:lnTo>
                  <a:lnTo>
                    <a:pt x="388" y="1079"/>
                  </a:lnTo>
                  <a:lnTo>
                    <a:pt x="357" y="1072"/>
                  </a:lnTo>
                  <a:lnTo>
                    <a:pt x="327" y="1064"/>
                  </a:lnTo>
                  <a:lnTo>
                    <a:pt x="299" y="1056"/>
                  </a:lnTo>
                  <a:lnTo>
                    <a:pt x="270" y="1046"/>
                  </a:lnTo>
                  <a:lnTo>
                    <a:pt x="243" y="1034"/>
                  </a:lnTo>
                  <a:lnTo>
                    <a:pt x="218" y="1023"/>
                  </a:lnTo>
                  <a:lnTo>
                    <a:pt x="193" y="1009"/>
                  </a:lnTo>
                  <a:lnTo>
                    <a:pt x="169" y="995"/>
                  </a:lnTo>
                  <a:lnTo>
                    <a:pt x="148" y="979"/>
                  </a:lnTo>
                  <a:lnTo>
                    <a:pt x="127" y="963"/>
                  </a:lnTo>
                  <a:lnTo>
                    <a:pt x="107" y="946"/>
                  </a:lnTo>
                  <a:lnTo>
                    <a:pt x="90" y="927"/>
                  </a:lnTo>
                  <a:lnTo>
                    <a:pt x="73" y="908"/>
                  </a:lnTo>
                  <a:lnTo>
                    <a:pt x="58" y="888"/>
                  </a:lnTo>
                  <a:lnTo>
                    <a:pt x="45" y="866"/>
                  </a:lnTo>
                  <a:lnTo>
                    <a:pt x="34" y="844"/>
                  </a:lnTo>
                  <a:lnTo>
                    <a:pt x="23" y="821"/>
                  </a:lnTo>
                  <a:lnTo>
                    <a:pt x="15" y="798"/>
                  </a:lnTo>
                  <a:lnTo>
                    <a:pt x="8" y="773"/>
                  </a:lnTo>
                  <a:lnTo>
                    <a:pt x="4" y="748"/>
                  </a:lnTo>
                  <a:lnTo>
                    <a:pt x="1" y="722"/>
                  </a:lnTo>
                  <a:lnTo>
                    <a:pt x="0" y="695"/>
                  </a:lnTo>
                  <a:lnTo>
                    <a:pt x="1" y="668"/>
                  </a:lnTo>
                  <a:lnTo>
                    <a:pt x="4" y="640"/>
                  </a:lnTo>
                  <a:lnTo>
                    <a:pt x="8" y="613"/>
                  </a:lnTo>
                  <a:lnTo>
                    <a:pt x="15" y="586"/>
                  </a:lnTo>
                  <a:lnTo>
                    <a:pt x="23" y="559"/>
                  </a:lnTo>
                  <a:lnTo>
                    <a:pt x="34" y="532"/>
                  </a:lnTo>
                  <a:lnTo>
                    <a:pt x="45" y="506"/>
                  </a:lnTo>
                  <a:lnTo>
                    <a:pt x="58" y="479"/>
                  </a:lnTo>
                  <a:lnTo>
                    <a:pt x="73" y="453"/>
                  </a:lnTo>
                  <a:lnTo>
                    <a:pt x="90" y="426"/>
                  </a:lnTo>
                  <a:lnTo>
                    <a:pt x="107" y="401"/>
                  </a:lnTo>
                  <a:lnTo>
                    <a:pt x="127" y="376"/>
                  </a:lnTo>
                  <a:lnTo>
                    <a:pt x="148" y="351"/>
                  </a:lnTo>
                  <a:lnTo>
                    <a:pt x="169" y="327"/>
                  </a:lnTo>
                  <a:lnTo>
                    <a:pt x="193" y="303"/>
                  </a:lnTo>
                  <a:lnTo>
                    <a:pt x="218" y="280"/>
                  </a:lnTo>
                  <a:lnTo>
                    <a:pt x="243" y="258"/>
                  </a:lnTo>
                  <a:lnTo>
                    <a:pt x="270" y="236"/>
                  </a:lnTo>
                  <a:lnTo>
                    <a:pt x="299" y="214"/>
                  </a:lnTo>
                  <a:lnTo>
                    <a:pt x="327" y="194"/>
                  </a:lnTo>
                  <a:lnTo>
                    <a:pt x="357" y="174"/>
                  </a:lnTo>
                  <a:lnTo>
                    <a:pt x="388" y="156"/>
                  </a:lnTo>
                  <a:lnTo>
                    <a:pt x="421" y="137"/>
                  </a:lnTo>
                  <a:lnTo>
                    <a:pt x="453" y="120"/>
                  </a:lnTo>
                  <a:lnTo>
                    <a:pt x="487" y="104"/>
                  </a:lnTo>
                  <a:lnTo>
                    <a:pt x="521" y="89"/>
                  </a:lnTo>
                  <a:lnTo>
                    <a:pt x="557" y="75"/>
                  </a:lnTo>
                  <a:lnTo>
                    <a:pt x="592" y="62"/>
                  </a:lnTo>
                  <a:lnTo>
                    <a:pt x="629" y="50"/>
                  </a:lnTo>
                  <a:lnTo>
                    <a:pt x="666" y="39"/>
                  </a:lnTo>
                  <a:lnTo>
                    <a:pt x="704" y="30"/>
                  </a:lnTo>
                  <a:lnTo>
                    <a:pt x="742" y="21"/>
                  </a:lnTo>
                  <a:lnTo>
                    <a:pt x="742" y="20"/>
                  </a:lnTo>
                  <a:close/>
                </a:path>
              </a:pathLst>
            </a:custGeom>
            <a:solidFill>
              <a:schemeClr val="accent1"/>
            </a:solidFill>
            <a:ln w="9525">
              <a:noFill/>
              <a:round/>
              <a:headEnd/>
              <a:tailEnd/>
            </a:ln>
          </p:spPr>
          <p:txBody>
            <a:bodyPr/>
            <a:lstStyle/>
            <a:p>
              <a:pPr>
                <a:defRPr/>
              </a:pPr>
              <a:endParaRPr lang="zh-CN" altLang="en-US"/>
            </a:p>
          </p:txBody>
        </p:sp>
        <p:sp>
          <p:nvSpPr>
            <p:cNvPr id="269320" name="Freeform 8"/>
            <p:cNvSpPr>
              <a:spLocks/>
            </p:cNvSpPr>
            <p:nvPr/>
          </p:nvSpPr>
          <p:spPr bwMode="auto">
            <a:xfrm>
              <a:off x="-240" y="2136"/>
              <a:ext cx="529" cy="781"/>
            </a:xfrm>
            <a:custGeom>
              <a:avLst/>
              <a:gdLst/>
              <a:ahLst/>
              <a:cxnLst>
                <a:cxn ang="0">
                  <a:pos x="1008" y="0"/>
                </a:cxn>
                <a:cxn ang="0">
                  <a:pos x="1017" y="1"/>
                </a:cxn>
                <a:cxn ang="0">
                  <a:pos x="1025" y="4"/>
                </a:cxn>
                <a:cxn ang="0">
                  <a:pos x="1033" y="8"/>
                </a:cxn>
                <a:cxn ang="0">
                  <a:pos x="1040" y="13"/>
                </a:cxn>
                <a:cxn ang="0">
                  <a:pos x="1046" y="20"/>
                </a:cxn>
                <a:cxn ang="0">
                  <a:pos x="1050" y="28"/>
                </a:cxn>
                <a:cxn ang="0">
                  <a:pos x="1053" y="36"/>
                </a:cxn>
                <a:cxn ang="0">
                  <a:pos x="1053" y="46"/>
                </a:cxn>
                <a:cxn ang="0">
                  <a:pos x="1053" y="242"/>
                </a:cxn>
                <a:cxn ang="0">
                  <a:pos x="1053" y="253"/>
                </a:cxn>
                <a:cxn ang="0">
                  <a:pos x="1050" y="261"/>
                </a:cxn>
                <a:cxn ang="0">
                  <a:pos x="1046" y="269"/>
                </a:cxn>
                <a:cxn ang="0">
                  <a:pos x="1040" y="276"/>
                </a:cxn>
                <a:cxn ang="0">
                  <a:pos x="1033" y="282"/>
                </a:cxn>
                <a:cxn ang="0">
                  <a:pos x="1025" y="285"/>
                </a:cxn>
                <a:cxn ang="0">
                  <a:pos x="1017" y="289"/>
                </a:cxn>
                <a:cxn ang="0">
                  <a:pos x="1008" y="289"/>
                </a:cxn>
                <a:cxn ang="0">
                  <a:pos x="728" y="287"/>
                </a:cxn>
                <a:cxn ang="0">
                  <a:pos x="728" y="1518"/>
                </a:cxn>
                <a:cxn ang="0">
                  <a:pos x="727" y="1529"/>
                </a:cxn>
                <a:cxn ang="0">
                  <a:pos x="725" y="1537"/>
                </a:cxn>
                <a:cxn ang="0">
                  <a:pos x="720" y="1545"/>
                </a:cxn>
                <a:cxn ang="0">
                  <a:pos x="714" y="1552"/>
                </a:cxn>
                <a:cxn ang="0">
                  <a:pos x="707" y="1558"/>
                </a:cxn>
                <a:cxn ang="0">
                  <a:pos x="700" y="1561"/>
                </a:cxn>
                <a:cxn ang="0">
                  <a:pos x="691" y="1564"/>
                </a:cxn>
                <a:cxn ang="0">
                  <a:pos x="682" y="1564"/>
                </a:cxn>
                <a:cxn ang="0">
                  <a:pos x="371" y="1563"/>
                </a:cxn>
                <a:cxn ang="0">
                  <a:pos x="362" y="1564"/>
                </a:cxn>
                <a:cxn ang="0">
                  <a:pos x="354" y="1561"/>
                </a:cxn>
                <a:cxn ang="0">
                  <a:pos x="346" y="1558"/>
                </a:cxn>
                <a:cxn ang="0">
                  <a:pos x="339" y="1552"/>
                </a:cxn>
                <a:cxn ang="0">
                  <a:pos x="333" y="1545"/>
                </a:cxn>
                <a:cxn ang="0">
                  <a:pos x="329" y="1537"/>
                </a:cxn>
                <a:cxn ang="0">
                  <a:pos x="326" y="1529"/>
                </a:cxn>
                <a:cxn ang="0">
                  <a:pos x="325" y="1520"/>
                </a:cxn>
                <a:cxn ang="0">
                  <a:pos x="325" y="287"/>
                </a:cxn>
                <a:cxn ang="0">
                  <a:pos x="45" y="287"/>
                </a:cxn>
                <a:cxn ang="0">
                  <a:pos x="36" y="289"/>
                </a:cxn>
                <a:cxn ang="0">
                  <a:pos x="28" y="285"/>
                </a:cxn>
                <a:cxn ang="0">
                  <a:pos x="20" y="282"/>
                </a:cxn>
                <a:cxn ang="0">
                  <a:pos x="13" y="276"/>
                </a:cxn>
                <a:cxn ang="0">
                  <a:pos x="7" y="269"/>
                </a:cxn>
                <a:cxn ang="0">
                  <a:pos x="3" y="261"/>
                </a:cxn>
                <a:cxn ang="0">
                  <a:pos x="0" y="253"/>
                </a:cxn>
                <a:cxn ang="0">
                  <a:pos x="0" y="244"/>
                </a:cxn>
                <a:cxn ang="0">
                  <a:pos x="0" y="44"/>
                </a:cxn>
                <a:cxn ang="0">
                  <a:pos x="0" y="36"/>
                </a:cxn>
                <a:cxn ang="0">
                  <a:pos x="3" y="28"/>
                </a:cxn>
                <a:cxn ang="0">
                  <a:pos x="7" y="20"/>
                </a:cxn>
                <a:cxn ang="0">
                  <a:pos x="13" y="13"/>
                </a:cxn>
                <a:cxn ang="0">
                  <a:pos x="20" y="8"/>
                </a:cxn>
                <a:cxn ang="0">
                  <a:pos x="28" y="4"/>
                </a:cxn>
                <a:cxn ang="0">
                  <a:pos x="36" y="1"/>
                </a:cxn>
                <a:cxn ang="0">
                  <a:pos x="45" y="1"/>
                </a:cxn>
                <a:cxn ang="0">
                  <a:pos x="1008" y="0"/>
                </a:cxn>
              </a:cxnLst>
              <a:rect l="0" t="0" r="r" b="b"/>
              <a:pathLst>
                <a:path w="1053" h="1564">
                  <a:moveTo>
                    <a:pt x="1008" y="0"/>
                  </a:moveTo>
                  <a:lnTo>
                    <a:pt x="1017" y="1"/>
                  </a:lnTo>
                  <a:lnTo>
                    <a:pt x="1025" y="4"/>
                  </a:lnTo>
                  <a:lnTo>
                    <a:pt x="1033" y="8"/>
                  </a:lnTo>
                  <a:lnTo>
                    <a:pt x="1040" y="13"/>
                  </a:lnTo>
                  <a:lnTo>
                    <a:pt x="1046" y="20"/>
                  </a:lnTo>
                  <a:lnTo>
                    <a:pt x="1050" y="28"/>
                  </a:lnTo>
                  <a:lnTo>
                    <a:pt x="1053" y="36"/>
                  </a:lnTo>
                  <a:lnTo>
                    <a:pt x="1053" y="46"/>
                  </a:lnTo>
                  <a:lnTo>
                    <a:pt x="1053" y="242"/>
                  </a:lnTo>
                  <a:lnTo>
                    <a:pt x="1053" y="253"/>
                  </a:lnTo>
                  <a:lnTo>
                    <a:pt x="1050" y="261"/>
                  </a:lnTo>
                  <a:lnTo>
                    <a:pt x="1046" y="269"/>
                  </a:lnTo>
                  <a:lnTo>
                    <a:pt x="1040" y="276"/>
                  </a:lnTo>
                  <a:lnTo>
                    <a:pt x="1033" y="282"/>
                  </a:lnTo>
                  <a:lnTo>
                    <a:pt x="1025" y="285"/>
                  </a:lnTo>
                  <a:lnTo>
                    <a:pt x="1017" y="289"/>
                  </a:lnTo>
                  <a:lnTo>
                    <a:pt x="1008" y="289"/>
                  </a:lnTo>
                  <a:lnTo>
                    <a:pt x="728" y="287"/>
                  </a:lnTo>
                  <a:lnTo>
                    <a:pt x="728" y="1518"/>
                  </a:lnTo>
                  <a:lnTo>
                    <a:pt x="727" y="1529"/>
                  </a:lnTo>
                  <a:lnTo>
                    <a:pt x="725" y="1537"/>
                  </a:lnTo>
                  <a:lnTo>
                    <a:pt x="720" y="1545"/>
                  </a:lnTo>
                  <a:lnTo>
                    <a:pt x="714" y="1552"/>
                  </a:lnTo>
                  <a:lnTo>
                    <a:pt x="707" y="1558"/>
                  </a:lnTo>
                  <a:lnTo>
                    <a:pt x="700" y="1561"/>
                  </a:lnTo>
                  <a:lnTo>
                    <a:pt x="691" y="1564"/>
                  </a:lnTo>
                  <a:lnTo>
                    <a:pt x="682" y="1564"/>
                  </a:lnTo>
                  <a:lnTo>
                    <a:pt x="371" y="1563"/>
                  </a:lnTo>
                  <a:lnTo>
                    <a:pt x="362" y="1564"/>
                  </a:lnTo>
                  <a:lnTo>
                    <a:pt x="354" y="1561"/>
                  </a:lnTo>
                  <a:lnTo>
                    <a:pt x="346" y="1558"/>
                  </a:lnTo>
                  <a:lnTo>
                    <a:pt x="339" y="1552"/>
                  </a:lnTo>
                  <a:lnTo>
                    <a:pt x="333" y="1545"/>
                  </a:lnTo>
                  <a:lnTo>
                    <a:pt x="329" y="1537"/>
                  </a:lnTo>
                  <a:lnTo>
                    <a:pt x="326" y="1529"/>
                  </a:lnTo>
                  <a:lnTo>
                    <a:pt x="325" y="1520"/>
                  </a:lnTo>
                  <a:lnTo>
                    <a:pt x="325" y="287"/>
                  </a:lnTo>
                  <a:lnTo>
                    <a:pt x="45" y="287"/>
                  </a:lnTo>
                  <a:lnTo>
                    <a:pt x="36" y="289"/>
                  </a:lnTo>
                  <a:lnTo>
                    <a:pt x="28" y="285"/>
                  </a:lnTo>
                  <a:lnTo>
                    <a:pt x="20" y="282"/>
                  </a:lnTo>
                  <a:lnTo>
                    <a:pt x="13" y="276"/>
                  </a:lnTo>
                  <a:lnTo>
                    <a:pt x="7" y="269"/>
                  </a:lnTo>
                  <a:lnTo>
                    <a:pt x="3" y="261"/>
                  </a:lnTo>
                  <a:lnTo>
                    <a:pt x="0" y="253"/>
                  </a:lnTo>
                  <a:lnTo>
                    <a:pt x="0" y="244"/>
                  </a:lnTo>
                  <a:lnTo>
                    <a:pt x="0" y="44"/>
                  </a:lnTo>
                  <a:lnTo>
                    <a:pt x="0" y="36"/>
                  </a:lnTo>
                  <a:lnTo>
                    <a:pt x="3" y="28"/>
                  </a:lnTo>
                  <a:lnTo>
                    <a:pt x="7" y="20"/>
                  </a:lnTo>
                  <a:lnTo>
                    <a:pt x="13" y="13"/>
                  </a:lnTo>
                  <a:lnTo>
                    <a:pt x="20" y="8"/>
                  </a:lnTo>
                  <a:lnTo>
                    <a:pt x="28" y="4"/>
                  </a:lnTo>
                  <a:lnTo>
                    <a:pt x="36" y="1"/>
                  </a:lnTo>
                  <a:lnTo>
                    <a:pt x="45" y="1"/>
                  </a:lnTo>
                  <a:lnTo>
                    <a:pt x="1008" y="0"/>
                  </a:lnTo>
                  <a:close/>
                </a:path>
              </a:pathLst>
            </a:custGeom>
            <a:solidFill>
              <a:srgbClr val="000000"/>
            </a:solidFill>
            <a:ln w="9525">
              <a:noFill/>
              <a:round/>
              <a:headEnd/>
              <a:tailEnd/>
            </a:ln>
          </p:spPr>
          <p:txBody>
            <a:bodyPr/>
            <a:lstStyle/>
            <a:p>
              <a:pPr>
                <a:defRPr/>
              </a:pPr>
              <a:endParaRPr lang="zh-CN" altLang="en-US"/>
            </a:p>
          </p:txBody>
        </p:sp>
        <p:sp>
          <p:nvSpPr>
            <p:cNvPr id="269321" name="Freeform 9"/>
            <p:cNvSpPr>
              <a:spLocks/>
            </p:cNvSpPr>
            <p:nvPr/>
          </p:nvSpPr>
          <p:spPr bwMode="auto">
            <a:xfrm>
              <a:off x="321" y="2341"/>
              <a:ext cx="182" cy="576"/>
            </a:xfrm>
            <a:custGeom>
              <a:avLst/>
              <a:gdLst/>
              <a:ahLst/>
              <a:cxnLst>
                <a:cxn ang="0">
                  <a:pos x="0" y="46"/>
                </a:cxn>
                <a:cxn ang="0">
                  <a:pos x="1" y="38"/>
                </a:cxn>
                <a:cxn ang="0">
                  <a:pos x="4" y="29"/>
                </a:cxn>
                <a:cxn ang="0">
                  <a:pos x="8" y="22"/>
                </a:cxn>
                <a:cxn ang="0">
                  <a:pos x="14" y="15"/>
                </a:cxn>
                <a:cxn ang="0">
                  <a:pos x="21" y="10"/>
                </a:cxn>
                <a:cxn ang="0">
                  <a:pos x="29" y="5"/>
                </a:cxn>
                <a:cxn ang="0">
                  <a:pos x="37" y="3"/>
                </a:cxn>
                <a:cxn ang="0">
                  <a:pos x="46" y="2"/>
                </a:cxn>
                <a:cxn ang="0">
                  <a:pos x="318" y="0"/>
                </a:cxn>
                <a:cxn ang="0">
                  <a:pos x="326" y="3"/>
                </a:cxn>
                <a:cxn ang="0">
                  <a:pos x="335" y="5"/>
                </a:cxn>
                <a:cxn ang="0">
                  <a:pos x="343" y="10"/>
                </a:cxn>
                <a:cxn ang="0">
                  <a:pos x="350" y="15"/>
                </a:cxn>
                <a:cxn ang="0">
                  <a:pos x="355" y="22"/>
                </a:cxn>
                <a:cxn ang="0">
                  <a:pos x="359" y="29"/>
                </a:cxn>
                <a:cxn ang="0">
                  <a:pos x="362" y="38"/>
                </a:cxn>
                <a:cxn ang="0">
                  <a:pos x="363" y="48"/>
                </a:cxn>
                <a:cxn ang="0">
                  <a:pos x="363" y="1102"/>
                </a:cxn>
                <a:cxn ang="0">
                  <a:pos x="362" y="1113"/>
                </a:cxn>
                <a:cxn ang="0">
                  <a:pos x="359" y="1121"/>
                </a:cxn>
                <a:cxn ang="0">
                  <a:pos x="355" y="1129"/>
                </a:cxn>
                <a:cxn ang="0">
                  <a:pos x="350" y="1136"/>
                </a:cxn>
                <a:cxn ang="0">
                  <a:pos x="343" y="1142"/>
                </a:cxn>
                <a:cxn ang="0">
                  <a:pos x="335" y="1145"/>
                </a:cxn>
                <a:cxn ang="0">
                  <a:pos x="326" y="1148"/>
                </a:cxn>
                <a:cxn ang="0">
                  <a:pos x="318" y="1148"/>
                </a:cxn>
                <a:cxn ang="0">
                  <a:pos x="46" y="1147"/>
                </a:cxn>
                <a:cxn ang="0">
                  <a:pos x="37" y="1148"/>
                </a:cxn>
                <a:cxn ang="0">
                  <a:pos x="29" y="1145"/>
                </a:cxn>
                <a:cxn ang="0">
                  <a:pos x="21" y="1142"/>
                </a:cxn>
                <a:cxn ang="0">
                  <a:pos x="14" y="1136"/>
                </a:cxn>
                <a:cxn ang="0">
                  <a:pos x="8" y="1129"/>
                </a:cxn>
                <a:cxn ang="0">
                  <a:pos x="4" y="1121"/>
                </a:cxn>
                <a:cxn ang="0">
                  <a:pos x="1" y="1113"/>
                </a:cxn>
                <a:cxn ang="0">
                  <a:pos x="0" y="1104"/>
                </a:cxn>
                <a:cxn ang="0">
                  <a:pos x="0" y="46"/>
                </a:cxn>
              </a:cxnLst>
              <a:rect l="0" t="0" r="r" b="b"/>
              <a:pathLst>
                <a:path w="363" h="1148">
                  <a:moveTo>
                    <a:pt x="0" y="46"/>
                  </a:moveTo>
                  <a:lnTo>
                    <a:pt x="1" y="38"/>
                  </a:lnTo>
                  <a:lnTo>
                    <a:pt x="4" y="29"/>
                  </a:lnTo>
                  <a:lnTo>
                    <a:pt x="8" y="22"/>
                  </a:lnTo>
                  <a:lnTo>
                    <a:pt x="14" y="15"/>
                  </a:lnTo>
                  <a:lnTo>
                    <a:pt x="21" y="10"/>
                  </a:lnTo>
                  <a:lnTo>
                    <a:pt x="29" y="5"/>
                  </a:lnTo>
                  <a:lnTo>
                    <a:pt x="37" y="3"/>
                  </a:lnTo>
                  <a:lnTo>
                    <a:pt x="46" y="2"/>
                  </a:lnTo>
                  <a:lnTo>
                    <a:pt x="318" y="0"/>
                  </a:lnTo>
                  <a:lnTo>
                    <a:pt x="326" y="3"/>
                  </a:lnTo>
                  <a:lnTo>
                    <a:pt x="335" y="5"/>
                  </a:lnTo>
                  <a:lnTo>
                    <a:pt x="343" y="10"/>
                  </a:lnTo>
                  <a:lnTo>
                    <a:pt x="350" y="15"/>
                  </a:lnTo>
                  <a:lnTo>
                    <a:pt x="355" y="22"/>
                  </a:lnTo>
                  <a:lnTo>
                    <a:pt x="359" y="29"/>
                  </a:lnTo>
                  <a:lnTo>
                    <a:pt x="362" y="38"/>
                  </a:lnTo>
                  <a:lnTo>
                    <a:pt x="363" y="48"/>
                  </a:lnTo>
                  <a:lnTo>
                    <a:pt x="363" y="1102"/>
                  </a:lnTo>
                  <a:lnTo>
                    <a:pt x="362" y="1113"/>
                  </a:lnTo>
                  <a:lnTo>
                    <a:pt x="359" y="1121"/>
                  </a:lnTo>
                  <a:lnTo>
                    <a:pt x="355" y="1129"/>
                  </a:lnTo>
                  <a:lnTo>
                    <a:pt x="350" y="1136"/>
                  </a:lnTo>
                  <a:lnTo>
                    <a:pt x="343" y="1142"/>
                  </a:lnTo>
                  <a:lnTo>
                    <a:pt x="335" y="1145"/>
                  </a:lnTo>
                  <a:lnTo>
                    <a:pt x="326" y="1148"/>
                  </a:lnTo>
                  <a:lnTo>
                    <a:pt x="318" y="1148"/>
                  </a:lnTo>
                  <a:lnTo>
                    <a:pt x="46" y="1147"/>
                  </a:lnTo>
                  <a:lnTo>
                    <a:pt x="37" y="1148"/>
                  </a:lnTo>
                  <a:lnTo>
                    <a:pt x="29" y="1145"/>
                  </a:lnTo>
                  <a:lnTo>
                    <a:pt x="21" y="1142"/>
                  </a:lnTo>
                  <a:lnTo>
                    <a:pt x="14" y="1136"/>
                  </a:lnTo>
                  <a:lnTo>
                    <a:pt x="8" y="1129"/>
                  </a:lnTo>
                  <a:lnTo>
                    <a:pt x="4" y="1121"/>
                  </a:lnTo>
                  <a:lnTo>
                    <a:pt x="1" y="1113"/>
                  </a:lnTo>
                  <a:lnTo>
                    <a:pt x="0" y="1104"/>
                  </a:lnTo>
                  <a:lnTo>
                    <a:pt x="0" y="46"/>
                  </a:lnTo>
                  <a:close/>
                </a:path>
              </a:pathLst>
            </a:custGeom>
            <a:solidFill>
              <a:srgbClr val="000000"/>
            </a:solidFill>
            <a:ln w="9525">
              <a:noFill/>
              <a:round/>
              <a:headEnd/>
              <a:tailEnd/>
            </a:ln>
          </p:spPr>
          <p:txBody>
            <a:bodyPr/>
            <a:lstStyle/>
            <a:p>
              <a:pPr>
                <a:defRPr/>
              </a:pPr>
              <a:endParaRPr lang="zh-CN" altLang="en-US"/>
            </a:p>
          </p:txBody>
        </p:sp>
        <p:sp>
          <p:nvSpPr>
            <p:cNvPr id="269322" name="Freeform 10"/>
            <p:cNvSpPr>
              <a:spLocks/>
            </p:cNvSpPr>
            <p:nvPr/>
          </p:nvSpPr>
          <p:spPr bwMode="auto">
            <a:xfrm>
              <a:off x="321" y="2128"/>
              <a:ext cx="182" cy="158"/>
            </a:xfrm>
            <a:custGeom>
              <a:avLst/>
              <a:gdLst/>
              <a:ahLst/>
              <a:cxnLst>
                <a:cxn ang="0">
                  <a:pos x="0" y="140"/>
                </a:cxn>
                <a:cxn ang="0">
                  <a:pos x="8" y="109"/>
                </a:cxn>
                <a:cxn ang="0">
                  <a:pos x="20" y="82"/>
                </a:cxn>
                <a:cxn ang="0">
                  <a:pos x="40" y="56"/>
                </a:cxn>
                <a:cxn ang="0">
                  <a:pos x="64" y="36"/>
                </a:cxn>
                <a:cxn ang="0">
                  <a:pos x="92" y="18"/>
                </a:cxn>
                <a:cxn ang="0">
                  <a:pos x="124" y="7"/>
                </a:cxn>
                <a:cxn ang="0">
                  <a:pos x="159" y="1"/>
                </a:cxn>
                <a:cxn ang="0">
                  <a:pos x="194" y="1"/>
                </a:cxn>
                <a:cxn ang="0">
                  <a:pos x="229" y="7"/>
                </a:cxn>
                <a:cxn ang="0">
                  <a:pos x="261" y="18"/>
                </a:cxn>
                <a:cxn ang="0">
                  <a:pos x="290" y="36"/>
                </a:cxn>
                <a:cxn ang="0">
                  <a:pos x="314" y="56"/>
                </a:cxn>
                <a:cxn ang="0">
                  <a:pos x="333" y="82"/>
                </a:cxn>
                <a:cxn ang="0">
                  <a:pos x="347" y="109"/>
                </a:cxn>
                <a:cxn ang="0">
                  <a:pos x="353" y="140"/>
                </a:cxn>
                <a:cxn ang="0">
                  <a:pos x="353" y="173"/>
                </a:cxn>
                <a:cxn ang="0">
                  <a:pos x="347" y="203"/>
                </a:cxn>
                <a:cxn ang="0">
                  <a:pos x="333" y="230"/>
                </a:cxn>
                <a:cxn ang="0">
                  <a:pos x="314" y="256"/>
                </a:cxn>
                <a:cxn ang="0">
                  <a:pos x="290" y="278"/>
                </a:cxn>
                <a:cxn ang="0">
                  <a:pos x="261" y="294"/>
                </a:cxn>
                <a:cxn ang="0">
                  <a:pos x="229" y="305"/>
                </a:cxn>
                <a:cxn ang="0">
                  <a:pos x="194" y="312"/>
                </a:cxn>
                <a:cxn ang="0">
                  <a:pos x="156" y="311"/>
                </a:cxn>
                <a:cxn ang="0">
                  <a:pos x="120" y="304"/>
                </a:cxn>
                <a:cxn ang="0">
                  <a:pos x="87" y="292"/>
                </a:cxn>
                <a:cxn ang="0">
                  <a:pos x="61" y="276"/>
                </a:cxn>
                <a:cxn ang="0">
                  <a:pos x="39" y="257"/>
                </a:cxn>
                <a:cxn ang="0">
                  <a:pos x="22" y="233"/>
                </a:cxn>
                <a:cxn ang="0">
                  <a:pos x="9" y="205"/>
                </a:cxn>
                <a:cxn ang="0">
                  <a:pos x="1" y="174"/>
                </a:cxn>
                <a:cxn ang="0">
                  <a:pos x="0" y="155"/>
                </a:cxn>
              </a:cxnLst>
              <a:rect l="0" t="0" r="r" b="b"/>
              <a:pathLst>
                <a:path w="355" h="313">
                  <a:moveTo>
                    <a:pt x="0" y="155"/>
                  </a:moveTo>
                  <a:lnTo>
                    <a:pt x="0" y="140"/>
                  </a:lnTo>
                  <a:lnTo>
                    <a:pt x="3" y="124"/>
                  </a:lnTo>
                  <a:lnTo>
                    <a:pt x="8" y="109"/>
                  </a:lnTo>
                  <a:lnTo>
                    <a:pt x="14" y="96"/>
                  </a:lnTo>
                  <a:lnTo>
                    <a:pt x="20" y="82"/>
                  </a:lnTo>
                  <a:lnTo>
                    <a:pt x="30" y="69"/>
                  </a:lnTo>
                  <a:lnTo>
                    <a:pt x="40" y="56"/>
                  </a:lnTo>
                  <a:lnTo>
                    <a:pt x="52" y="46"/>
                  </a:lnTo>
                  <a:lnTo>
                    <a:pt x="64" y="36"/>
                  </a:lnTo>
                  <a:lnTo>
                    <a:pt x="78" y="26"/>
                  </a:lnTo>
                  <a:lnTo>
                    <a:pt x="92" y="18"/>
                  </a:lnTo>
                  <a:lnTo>
                    <a:pt x="108" y="13"/>
                  </a:lnTo>
                  <a:lnTo>
                    <a:pt x="124" y="7"/>
                  </a:lnTo>
                  <a:lnTo>
                    <a:pt x="141" y="3"/>
                  </a:lnTo>
                  <a:lnTo>
                    <a:pt x="159" y="1"/>
                  </a:lnTo>
                  <a:lnTo>
                    <a:pt x="177" y="0"/>
                  </a:lnTo>
                  <a:lnTo>
                    <a:pt x="194" y="1"/>
                  </a:lnTo>
                  <a:lnTo>
                    <a:pt x="213" y="3"/>
                  </a:lnTo>
                  <a:lnTo>
                    <a:pt x="229" y="7"/>
                  </a:lnTo>
                  <a:lnTo>
                    <a:pt x="246" y="13"/>
                  </a:lnTo>
                  <a:lnTo>
                    <a:pt x="261" y="18"/>
                  </a:lnTo>
                  <a:lnTo>
                    <a:pt x="276" y="26"/>
                  </a:lnTo>
                  <a:lnTo>
                    <a:pt x="290" y="36"/>
                  </a:lnTo>
                  <a:lnTo>
                    <a:pt x="303" y="46"/>
                  </a:lnTo>
                  <a:lnTo>
                    <a:pt x="314" y="56"/>
                  </a:lnTo>
                  <a:lnTo>
                    <a:pt x="323" y="69"/>
                  </a:lnTo>
                  <a:lnTo>
                    <a:pt x="333" y="82"/>
                  </a:lnTo>
                  <a:lnTo>
                    <a:pt x="341" y="96"/>
                  </a:lnTo>
                  <a:lnTo>
                    <a:pt x="347" y="109"/>
                  </a:lnTo>
                  <a:lnTo>
                    <a:pt x="351" y="124"/>
                  </a:lnTo>
                  <a:lnTo>
                    <a:pt x="353" y="140"/>
                  </a:lnTo>
                  <a:lnTo>
                    <a:pt x="355" y="157"/>
                  </a:lnTo>
                  <a:lnTo>
                    <a:pt x="353" y="173"/>
                  </a:lnTo>
                  <a:lnTo>
                    <a:pt x="351" y="188"/>
                  </a:lnTo>
                  <a:lnTo>
                    <a:pt x="347" y="203"/>
                  </a:lnTo>
                  <a:lnTo>
                    <a:pt x="341" y="218"/>
                  </a:lnTo>
                  <a:lnTo>
                    <a:pt x="333" y="230"/>
                  </a:lnTo>
                  <a:lnTo>
                    <a:pt x="323" y="244"/>
                  </a:lnTo>
                  <a:lnTo>
                    <a:pt x="314" y="256"/>
                  </a:lnTo>
                  <a:lnTo>
                    <a:pt x="303" y="267"/>
                  </a:lnTo>
                  <a:lnTo>
                    <a:pt x="290" y="278"/>
                  </a:lnTo>
                  <a:lnTo>
                    <a:pt x="276" y="286"/>
                  </a:lnTo>
                  <a:lnTo>
                    <a:pt x="261" y="294"/>
                  </a:lnTo>
                  <a:lnTo>
                    <a:pt x="246" y="301"/>
                  </a:lnTo>
                  <a:lnTo>
                    <a:pt x="229" y="305"/>
                  </a:lnTo>
                  <a:lnTo>
                    <a:pt x="213" y="310"/>
                  </a:lnTo>
                  <a:lnTo>
                    <a:pt x="194" y="312"/>
                  </a:lnTo>
                  <a:lnTo>
                    <a:pt x="177" y="313"/>
                  </a:lnTo>
                  <a:lnTo>
                    <a:pt x="156" y="311"/>
                  </a:lnTo>
                  <a:lnTo>
                    <a:pt x="137" y="307"/>
                  </a:lnTo>
                  <a:lnTo>
                    <a:pt x="120" y="304"/>
                  </a:lnTo>
                  <a:lnTo>
                    <a:pt x="102" y="298"/>
                  </a:lnTo>
                  <a:lnTo>
                    <a:pt x="87" y="292"/>
                  </a:lnTo>
                  <a:lnTo>
                    <a:pt x="73" y="284"/>
                  </a:lnTo>
                  <a:lnTo>
                    <a:pt x="61" y="276"/>
                  </a:lnTo>
                  <a:lnTo>
                    <a:pt x="49" y="267"/>
                  </a:lnTo>
                  <a:lnTo>
                    <a:pt x="39" y="257"/>
                  </a:lnTo>
                  <a:lnTo>
                    <a:pt x="30" y="245"/>
                  </a:lnTo>
                  <a:lnTo>
                    <a:pt x="22" y="233"/>
                  </a:lnTo>
                  <a:lnTo>
                    <a:pt x="15" y="220"/>
                  </a:lnTo>
                  <a:lnTo>
                    <a:pt x="9" y="205"/>
                  </a:lnTo>
                  <a:lnTo>
                    <a:pt x="4" y="190"/>
                  </a:lnTo>
                  <a:lnTo>
                    <a:pt x="1" y="174"/>
                  </a:lnTo>
                  <a:lnTo>
                    <a:pt x="0" y="157"/>
                  </a:lnTo>
                  <a:lnTo>
                    <a:pt x="0" y="155"/>
                  </a:lnTo>
                  <a:close/>
                </a:path>
              </a:pathLst>
            </a:custGeom>
            <a:solidFill>
              <a:srgbClr val="000000"/>
            </a:solidFill>
            <a:ln w="9525">
              <a:noFill/>
              <a:round/>
              <a:headEnd/>
              <a:tailEnd/>
            </a:ln>
          </p:spPr>
          <p:txBody>
            <a:bodyPr/>
            <a:lstStyle/>
            <a:p>
              <a:pPr>
                <a:defRPr/>
              </a:pPr>
              <a:endParaRPr lang="zh-CN" altLang="en-US"/>
            </a:p>
          </p:txBody>
        </p:sp>
        <p:sp>
          <p:nvSpPr>
            <p:cNvPr id="269323" name="Freeform 11"/>
            <p:cNvSpPr>
              <a:spLocks noEditPoints="1"/>
            </p:cNvSpPr>
            <p:nvPr/>
          </p:nvSpPr>
          <p:spPr bwMode="auto">
            <a:xfrm>
              <a:off x="589" y="2326"/>
              <a:ext cx="474" cy="607"/>
            </a:xfrm>
            <a:custGeom>
              <a:avLst/>
              <a:gdLst/>
              <a:ahLst/>
              <a:cxnLst>
                <a:cxn ang="0">
                  <a:pos x="603" y="337"/>
                </a:cxn>
                <a:cxn ang="0">
                  <a:pos x="561" y="255"/>
                </a:cxn>
                <a:cxn ang="0">
                  <a:pos x="497" y="213"/>
                </a:cxn>
                <a:cxn ang="0">
                  <a:pos x="415" y="214"/>
                </a:cxn>
                <a:cxn ang="0">
                  <a:pos x="339" y="264"/>
                </a:cxn>
                <a:cxn ang="0">
                  <a:pos x="292" y="355"/>
                </a:cxn>
                <a:cxn ang="0">
                  <a:pos x="281" y="453"/>
                </a:cxn>
                <a:cxn ang="0">
                  <a:pos x="923" y="954"/>
                </a:cxn>
                <a:cxn ang="0">
                  <a:pos x="874" y="1039"/>
                </a:cxn>
                <a:cxn ang="0">
                  <a:pos x="813" y="1107"/>
                </a:cxn>
                <a:cxn ang="0">
                  <a:pos x="741" y="1156"/>
                </a:cxn>
                <a:cxn ang="0">
                  <a:pos x="657" y="1189"/>
                </a:cxn>
                <a:cxn ang="0">
                  <a:pos x="477" y="1208"/>
                </a:cxn>
                <a:cxn ang="0">
                  <a:pos x="349" y="1185"/>
                </a:cxn>
                <a:cxn ang="0">
                  <a:pos x="237" y="1131"/>
                </a:cxn>
                <a:cxn ang="0">
                  <a:pos x="144" y="1048"/>
                </a:cxn>
                <a:cxn ang="0">
                  <a:pos x="72" y="938"/>
                </a:cxn>
                <a:cxn ang="0">
                  <a:pos x="23" y="801"/>
                </a:cxn>
                <a:cxn ang="0">
                  <a:pos x="1" y="641"/>
                </a:cxn>
                <a:cxn ang="0">
                  <a:pos x="9" y="472"/>
                </a:cxn>
                <a:cxn ang="0">
                  <a:pos x="47" y="325"/>
                </a:cxn>
                <a:cxn ang="0">
                  <a:pos x="111" y="204"/>
                </a:cxn>
                <a:cxn ang="0">
                  <a:pos x="197" y="109"/>
                </a:cxn>
                <a:cxn ang="0">
                  <a:pos x="303" y="43"/>
                </a:cxn>
                <a:cxn ang="0">
                  <a:pos x="424" y="6"/>
                </a:cxn>
                <a:cxn ang="0">
                  <a:pos x="545" y="1"/>
                </a:cxn>
                <a:cxn ang="0">
                  <a:pos x="642" y="15"/>
                </a:cxn>
                <a:cxn ang="0">
                  <a:pos x="726" y="45"/>
                </a:cxn>
                <a:cxn ang="0">
                  <a:pos x="798" y="94"/>
                </a:cxn>
                <a:cxn ang="0">
                  <a:pos x="858" y="158"/>
                </a:cxn>
                <a:cxn ang="0">
                  <a:pos x="907" y="240"/>
                </a:cxn>
                <a:cxn ang="0">
                  <a:pos x="942" y="340"/>
                </a:cxn>
                <a:cxn ang="0">
                  <a:pos x="948" y="369"/>
                </a:cxn>
                <a:cxn ang="0">
                  <a:pos x="955" y="432"/>
                </a:cxn>
                <a:cxn ang="0">
                  <a:pos x="941" y="499"/>
                </a:cxn>
                <a:cxn ang="0">
                  <a:pos x="901" y="535"/>
                </a:cxn>
                <a:cxn ang="0">
                  <a:pos x="836" y="553"/>
                </a:cxn>
                <a:cxn ang="0">
                  <a:pos x="804" y="556"/>
                </a:cxn>
                <a:cxn ang="0">
                  <a:pos x="303" y="630"/>
                </a:cxn>
                <a:cxn ang="0">
                  <a:pos x="308" y="669"/>
                </a:cxn>
                <a:cxn ang="0">
                  <a:pos x="345" y="765"/>
                </a:cxn>
                <a:cxn ang="0">
                  <a:pos x="395" y="826"/>
                </a:cxn>
                <a:cxn ang="0">
                  <a:pos x="460" y="867"/>
                </a:cxn>
                <a:cxn ang="0">
                  <a:pos x="547" y="894"/>
                </a:cxn>
                <a:cxn ang="0">
                  <a:pos x="629" y="892"/>
                </a:cxn>
                <a:cxn ang="0">
                  <a:pos x="722" y="857"/>
                </a:cxn>
                <a:cxn ang="0">
                  <a:pos x="793" y="805"/>
                </a:cxn>
                <a:cxn ang="0">
                  <a:pos x="815" y="783"/>
                </a:cxn>
                <a:cxn ang="0">
                  <a:pos x="820" y="776"/>
                </a:cxn>
                <a:cxn ang="0">
                  <a:pos x="846" y="751"/>
                </a:cxn>
                <a:cxn ang="0">
                  <a:pos x="886" y="737"/>
                </a:cxn>
                <a:cxn ang="0">
                  <a:pos x="932" y="757"/>
                </a:cxn>
                <a:cxn ang="0">
                  <a:pos x="954" y="799"/>
                </a:cxn>
                <a:cxn ang="0">
                  <a:pos x="955" y="848"/>
                </a:cxn>
              </a:cxnLst>
              <a:rect l="0" t="0" r="r" b="b"/>
              <a:pathLst>
                <a:path w="956" h="1208">
                  <a:moveTo>
                    <a:pt x="281" y="453"/>
                  </a:moveTo>
                  <a:lnTo>
                    <a:pt x="613" y="404"/>
                  </a:lnTo>
                  <a:lnTo>
                    <a:pt x="611" y="381"/>
                  </a:lnTo>
                  <a:lnTo>
                    <a:pt x="607" y="358"/>
                  </a:lnTo>
                  <a:lnTo>
                    <a:pt x="603" y="337"/>
                  </a:lnTo>
                  <a:lnTo>
                    <a:pt x="597" y="317"/>
                  </a:lnTo>
                  <a:lnTo>
                    <a:pt x="589" y="299"/>
                  </a:lnTo>
                  <a:lnTo>
                    <a:pt x="581" y="282"/>
                  </a:lnTo>
                  <a:lnTo>
                    <a:pt x="572" y="267"/>
                  </a:lnTo>
                  <a:lnTo>
                    <a:pt x="561" y="255"/>
                  </a:lnTo>
                  <a:lnTo>
                    <a:pt x="550" y="243"/>
                  </a:lnTo>
                  <a:lnTo>
                    <a:pt x="538" y="233"/>
                  </a:lnTo>
                  <a:lnTo>
                    <a:pt x="524" y="225"/>
                  </a:lnTo>
                  <a:lnTo>
                    <a:pt x="512" y="218"/>
                  </a:lnTo>
                  <a:lnTo>
                    <a:pt x="497" y="213"/>
                  </a:lnTo>
                  <a:lnTo>
                    <a:pt x="482" y="210"/>
                  </a:lnTo>
                  <a:lnTo>
                    <a:pt x="467" y="208"/>
                  </a:lnTo>
                  <a:lnTo>
                    <a:pt x="451" y="209"/>
                  </a:lnTo>
                  <a:lnTo>
                    <a:pt x="432" y="210"/>
                  </a:lnTo>
                  <a:lnTo>
                    <a:pt x="415" y="214"/>
                  </a:lnTo>
                  <a:lnTo>
                    <a:pt x="398" y="220"/>
                  </a:lnTo>
                  <a:lnTo>
                    <a:pt x="381" y="228"/>
                  </a:lnTo>
                  <a:lnTo>
                    <a:pt x="366" y="239"/>
                  </a:lnTo>
                  <a:lnTo>
                    <a:pt x="351" y="250"/>
                  </a:lnTo>
                  <a:lnTo>
                    <a:pt x="339" y="264"/>
                  </a:lnTo>
                  <a:lnTo>
                    <a:pt x="327" y="279"/>
                  </a:lnTo>
                  <a:lnTo>
                    <a:pt x="316" y="296"/>
                  </a:lnTo>
                  <a:lnTo>
                    <a:pt x="307" y="315"/>
                  </a:lnTo>
                  <a:lnTo>
                    <a:pt x="298" y="334"/>
                  </a:lnTo>
                  <a:lnTo>
                    <a:pt x="292" y="355"/>
                  </a:lnTo>
                  <a:lnTo>
                    <a:pt x="287" y="378"/>
                  </a:lnTo>
                  <a:lnTo>
                    <a:pt x="283" y="402"/>
                  </a:lnTo>
                  <a:lnTo>
                    <a:pt x="281" y="427"/>
                  </a:lnTo>
                  <a:lnTo>
                    <a:pt x="281" y="454"/>
                  </a:lnTo>
                  <a:lnTo>
                    <a:pt x="281" y="453"/>
                  </a:lnTo>
                  <a:close/>
                  <a:moveTo>
                    <a:pt x="951" y="871"/>
                  </a:moveTo>
                  <a:lnTo>
                    <a:pt x="945" y="893"/>
                  </a:lnTo>
                  <a:lnTo>
                    <a:pt x="938" y="915"/>
                  </a:lnTo>
                  <a:lnTo>
                    <a:pt x="931" y="934"/>
                  </a:lnTo>
                  <a:lnTo>
                    <a:pt x="923" y="954"/>
                  </a:lnTo>
                  <a:lnTo>
                    <a:pt x="915" y="972"/>
                  </a:lnTo>
                  <a:lnTo>
                    <a:pt x="906" y="989"/>
                  </a:lnTo>
                  <a:lnTo>
                    <a:pt x="895" y="1007"/>
                  </a:lnTo>
                  <a:lnTo>
                    <a:pt x="886" y="1024"/>
                  </a:lnTo>
                  <a:lnTo>
                    <a:pt x="874" y="1039"/>
                  </a:lnTo>
                  <a:lnTo>
                    <a:pt x="864" y="1054"/>
                  </a:lnTo>
                  <a:lnTo>
                    <a:pt x="851" y="1068"/>
                  </a:lnTo>
                  <a:lnTo>
                    <a:pt x="840" y="1082"/>
                  </a:lnTo>
                  <a:lnTo>
                    <a:pt x="827" y="1094"/>
                  </a:lnTo>
                  <a:lnTo>
                    <a:pt x="813" y="1107"/>
                  </a:lnTo>
                  <a:lnTo>
                    <a:pt x="801" y="1117"/>
                  </a:lnTo>
                  <a:lnTo>
                    <a:pt x="786" y="1129"/>
                  </a:lnTo>
                  <a:lnTo>
                    <a:pt x="772" y="1138"/>
                  </a:lnTo>
                  <a:lnTo>
                    <a:pt x="757" y="1147"/>
                  </a:lnTo>
                  <a:lnTo>
                    <a:pt x="741" y="1156"/>
                  </a:lnTo>
                  <a:lnTo>
                    <a:pt x="725" y="1164"/>
                  </a:lnTo>
                  <a:lnTo>
                    <a:pt x="709" y="1171"/>
                  </a:lnTo>
                  <a:lnTo>
                    <a:pt x="692" y="1178"/>
                  </a:lnTo>
                  <a:lnTo>
                    <a:pt x="675" y="1184"/>
                  </a:lnTo>
                  <a:lnTo>
                    <a:pt x="657" y="1189"/>
                  </a:lnTo>
                  <a:lnTo>
                    <a:pt x="621" y="1198"/>
                  </a:lnTo>
                  <a:lnTo>
                    <a:pt x="583" y="1204"/>
                  </a:lnTo>
                  <a:lnTo>
                    <a:pt x="544" y="1207"/>
                  </a:lnTo>
                  <a:lnTo>
                    <a:pt x="504" y="1208"/>
                  </a:lnTo>
                  <a:lnTo>
                    <a:pt x="477" y="1208"/>
                  </a:lnTo>
                  <a:lnTo>
                    <a:pt x="451" y="1206"/>
                  </a:lnTo>
                  <a:lnTo>
                    <a:pt x="424" y="1202"/>
                  </a:lnTo>
                  <a:lnTo>
                    <a:pt x="399" y="1198"/>
                  </a:lnTo>
                  <a:lnTo>
                    <a:pt x="374" y="1192"/>
                  </a:lnTo>
                  <a:lnTo>
                    <a:pt x="349" y="1185"/>
                  </a:lnTo>
                  <a:lnTo>
                    <a:pt x="326" y="1177"/>
                  </a:lnTo>
                  <a:lnTo>
                    <a:pt x="303" y="1168"/>
                  </a:lnTo>
                  <a:lnTo>
                    <a:pt x="280" y="1156"/>
                  </a:lnTo>
                  <a:lnTo>
                    <a:pt x="259" y="1145"/>
                  </a:lnTo>
                  <a:lnTo>
                    <a:pt x="237" y="1131"/>
                  </a:lnTo>
                  <a:lnTo>
                    <a:pt x="218" y="1117"/>
                  </a:lnTo>
                  <a:lnTo>
                    <a:pt x="198" y="1101"/>
                  </a:lnTo>
                  <a:lnTo>
                    <a:pt x="179" y="1085"/>
                  </a:lnTo>
                  <a:lnTo>
                    <a:pt x="161" y="1068"/>
                  </a:lnTo>
                  <a:lnTo>
                    <a:pt x="144" y="1048"/>
                  </a:lnTo>
                  <a:lnTo>
                    <a:pt x="128" y="1029"/>
                  </a:lnTo>
                  <a:lnTo>
                    <a:pt x="112" y="1007"/>
                  </a:lnTo>
                  <a:lnTo>
                    <a:pt x="98" y="985"/>
                  </a:lnTo>
                  <a:lnTo>
                    <a:pt x="84" y="962"/>
                  </a:lnTo>
                  <a:lnTo>
                    <a:pt x="72" y="938"/>
                  </a:lnTo>
                  <a:lnTo>
                    <a:pt x="60" y="912"/>
                  </a:lnTo>
                  <a:lnTo>
                    <a:pt x="48" y="886"/>
                  </a:lnTo>
                  <a:lnTo>
                    <a:pt x="39" y="858"/>
                  </a:lnTo>
                  <a:lnTo>
                    <a:pt x="30" y="831"/>
                  </a:lnTo>
                  <a:lnTo>
                    <a:pt x="23" y="801"/>
                  </a:lnTo>
                  <a:lnTo>
                    <a:pt x="16" y="771"/>
                  </a:lnTo>
                  <a:lnTo>
                    <a:pt x="10" y="740"/>
                  </a:lnTo>
                  <a:lnTo>
                    <a:pt x="6" y="707"/>
                  </a:lnTo>
                  <a:lnTo>
                    <a:pt x="4" y="675"/>
                  </a:lnTo>
                  <a:lnTo>
                    <a:pt x="1" y="641"/>
                  </a:lnTo>
                  <a:lnTo>
                    <a:pt x="0" y="606"/>
                  </a:lnTo>
                  <a:lnTo>
                    <a:pt x="1" y="571"/>
                  </a:lnTo>
                  <a:lnTo>
                    <a:pt x="2" y="537"/>
                  </a:lnTo>
                  <a:lnTo>
                    <a:pt x="6" y="505"/>
                  </a:lnTo>
                  <a:lnTo>
                    <a:pt x="9" y="472"/>
                  </a:lnTo>
                  <a:lnTo>
                    <a:pt x="15" y="440"/>
                  </a:lnTo>
                  <a:lnTo>
                    <a:pt x="21" y="410"/>
                  </a:lnTo>
                  <a:lnTo>
                    <a:pt x="29" y="381"/>
                  </a:lnTo>
                  <a:lnTo>
                    <a:pt x="38" y="353"/>
                  </a:lnTo>
                  <a:lnTo>
                    <a:pt x="47" y="325"/>
                  </a:lnTo>
                  <a:lnTo>
                    <a:pt x="58" y="299"/>
                  </a:lnTo>
                  <a:lnTo>
                    <a:pt x="69" y="273"/>
                  </a:lnTo>
                  <a:lnTo>
                    <a:pt x="83" y="249"/>
                  </a:lnTo>
                  <a:lnTo>
                    <a:pt x="96" y="226"/>
                  </a:lnTo>
                  <a:lnTo>
                    <a:pt x="111" y="204"/>
                  </a:lnTo>
                  <a:lnTo>
                    <a:pt x="127" y="182"/>
                  </a:lnTo>
                  <a:lnTo>
                    <a:pt x="143" y="163"/>
                  </a:lnTo>
                  <a:lnTo>
                    <a:pt x="160" y="143"/>
                  </a:lnTo>
                  <a:lnTo>
                    <a:pt x="177" y="126"/>
                  </a:lnTo>
                  <a:lnTo>
                    <a:pt x="197" y="109"/>
                  </a:lnTo>
                  <a:lnTo>
                    <a:pt x="217" y="94"/>
                  </a:lnTo>
                  <a:lnTo>
                    <a:pt x="237" y="79"/>
                  </a:lnTo>
                  <a:lnTo>
                    <a:pt x="258" y="66"/>
                  </a:lnTo>
                  <a:lnTo>
                    <a:pt x="280" y="53"/>
                  </a:lnTo>
                  <a:lnTo>
                    <a:pt x="303" y="43"/>
                  </a:lnTo>
                  <a:lnTo>
                    <a:pt x="326" y="33"/>
                  </a:lnTo>
                  <a:lnTo>
                    <a:pt x="349" y="24"/>
                  </a:lnTo>
                  <a:lnTo>
                    <a:pt x="373" y="18"/>
                  </a:lnTo>
                  <a:lnTo>
                    <a:pt x="399" y="11"/>
                  </a:lnTo>
                  <a:lnTo>
                    <a:pt x="424" y="6"/>
                  </a:lnTo>
                  <a:lnTo>
                    <a:pt x="451" y="3"/>
                  </a:lnTo>
                  <a:lnTo>
                    <a:pt x="477" y="0"/>
                  </a:lnTo>
                  <a:lnTo>
                    <a:pt x="504" y="0"/>
                  </a:lnTo>
                  <a:lnTo>
                    <a:pt x="524" y="0"/>
                  </a:lnTo>
                  <a:lnTo>
                    <a:pt x="545" y="1"/>
                  </a:lnTo>
                  <a:lnTo>
                    <a:pt x="566" y="3"/>
                  </a:lnTo>
                  <a:lnTo>
                    <a:pt x="585" y="5"/>
                  </a:lnTo>
                  <a:lnTo>
                    <a:pt x="605" y="7"/>
                  </a:lnTo>
                  <a:lnTo>
                    <a:pt x="623" y="11"/>
                  </a:lnTo>
                  <a:lnTo>
                    <a:pt x="642" y="15"/>
                  </a:lnTo>
                  <a:lnTo>
                    <a:pt x="659" y="20"/>
                  </a:lnTo>
                  <a:lnTo>
                    <a:pt x="676" y="26"/>
                  </a:lnTo>
                  <a:lnTo>
                    <a:pt x="694" y="31"/>
                  </a:lnTo>
                  <a:lnTo>
                    <a:pt x="710" y="38"/>
                  </a:lnTo>
                  <a:lnTo>
                    <a:pt x="726" y="45"/>
                  </a:lnTo>
                  <a:lnTo>
                    <a:pt x="741" y="53"/>
                  </a:lnTo>
                  <a:lnTo>
                    <a:pt x="756" y="62"/>
                  </a:lnTo>
                  <a:lnTo>
                    <a:pt x="771" y="72"/>
                  </a:lnTo>
                  <a:lnTo>
                    <a:pt x="785" y="82"/>
                  </a:lnTo>
                  <a:lnTo>
                    <a:pt x="798" y="94"/>
                  </a:lnTo>
                  <a:lnTo>
                    <a:pt x="811" y="105"/>
                  </a:lnTo>
                  <a:lnTo>
                    <a:pt x="824" y="117"/>
                  </a:lnTo>
                  <a:lnTo>
                    <a:pt x="835" y="130"/>
                  </a:lnTo>
                  <a:lnTo>
                    <a:pt x="847" y="144"/>
                  </a:lnTo>
                  <a:lnTo>
                    <a:pt x="858" y="158"/>
                  </a:lnTo>
                  <a:lnTo>
                    <a:pt x="869" y="173"/>
                  </a:lnTo>
                  <a:lnTo>
                    <a:pt x="879" y="189"/>
                  </a:lnTo>
                  <a:lnTo>
                    <a:pt x="888" y="205"/>
                  </a:lnTo>
                  <a:lnTo>
                    <a:pt x="898" y="223"/>
                  </a:lnTo>
                  <a:lnTo>
                    <a:pt x="907" y="240"/>
                  </a:lnTo>
                  <a:lnTo>
                    <a:pt x="915" y="259"/>
                  </a:lnTo>
                  <a:lnTo>
                    <a:pt x="922" y="278"/>
                  </a:lnTo>
                  <a:lnTo>
                    <a:pt x="930" y="299"/>
                  </a:lnTo>
                  <a:lnTo>
                    <a:pt x="936" y="319"/>
                  </a:lnTo>
                  <a:lnTo>
                    <a:pt x="942" y="340"/>
                  </a:lnTo>
                  <a:lnTo>
                    <a:pt x="942" y="342"/>
                  </a:lnTo>
                  <a:lnTo>
                    <a:pt x="944" y="346"/>
                  </a:lnTo>
                  <a:lnTo>
                    <a:pt x="945" y="351"/>
                  </a:lnTo>
                  <a:lnTo>
                    <a:pt x="947" y="360"/>
                  </a:lnTo>
                  <a:lnTo>
                    <a:pt x="948" y="369"/>
                  </a:lnTo>
                  <a:lnTo>
                    <a:pt x="951" y="379"/>
                  </a:lnTo>
                  <a:lnTo>
                    <a:pt x="953" y="392"/>
                  </a:lnTo>
                  <a:lnTo>
                    <a:pt x="954" y="404"/>
                  </a:lnTo>
                  <a:lnTo>
                    <a:pt x="955" y="418"/>
                  </a:lnTo>
                  <a:lnTo>
                    <a:pt x="955" y="432"/>
                  </a:lnTo>
                  <a:lnTo>
                    <a:pt x="954" y="446"/>
                  </a:lnTo>
                  <a:lnTo>
                    <a:pt x="953" y="460"/>
                  </a:lnTo>
                  <a:lnTo>
                    <a:pt x="951" y="474"/>
                  </a:lnTo>
                  <a:lnTo>
                    <a:pt x="946" y="486"/>
                  </a:lnTo>
                  <a:lnTo>
                    <a:pt x="941" y="499"/>
                  </a:lnTo>
                  <a:lnTo>
                    <a:pt x="934" y="510"/>
                  </a:lnTo>
                  <a:lnTo>
                    <a:pt x="927" y="517"/>
                  </a:lnTo>
                  <a:lnTo>
                    <a:pt x="919" y="524"/>
                  </a:lnTo>
                  <a:lnTo>
                    <a:pt x="911" y="530"/>
                  </a:lnTo>
                  <a:lnTo>
                    <a:pt x="901" y="535"/>
                  </a:lnTo>
                  <a:lnTo>
                    <a:pt x="891" y="539"/>
                  </a:lnTo>
                  <a:lnTo>
                    <a:pt x="879" y="543"/>
                  </a:lnTo>
                  <a:lnTo>
                    <a:pt x="857" y="548"/>
                  </a:lnTo>
                  <a:lnTo>
                    <a:pt x="847" y="551"/>
                  </a:lnTo>
                  <a:lnTo>
                    <a:pt x="836" y="553"/>
                  </a:lnTo>
                  <a:lnTo>
                    <a:pt x="827" y="554"/>
                  </a:lnTo>
                  <a:lnTo>
                    <a:pt x="819" y="555"/>
                  </a:lnTo>
                  <a:lnTo>
                    <a:pt x="812" y="555"/>
                  </a:lnTo>
                  <a:lnTo>
                    <a:pt x="808" y="556"/>
                  </a:lnTo>
                  <a:lnTo>
                    <a:pt x="804" y="556"/>
                  </a:lnTo>
                  <a:lnTo>
                    <a:pt x="803" y="556"/>
                  </a:lnTo>
                  <a:lnTo>
                    <a:pt x="303" y="624"/>
                  </a:lnTo>
                  <a:lnTo>
                    <a:pt x="303" y="627"/>
                  </a:lnTo>
                  <a:lnTo>
                    <a:pt x="303" y="628"/>
                  </a:lnTo>
                  <a:lnTo>
                    <a:pt x="303" y="630"/>
                  </a:lnTo>
                  <a:lnTo>
                    <a:pt x="303" y="634"/>
                  </a:lnTo>
                  <a:lnTo>
                    <a:pt x="303" y="638"/>
                  </a:lnTo>
                  <a:lnTo>
                    <a:pt x="304" y="643"/>
                  </a:lnTo>
                  <a:lnTo>
                    <a:pt x="305" y="656"/>
                  </a:lnTo>
                  <a:lnTo>
                    <a:pt x="308" y="669"/>
                  </a:lnTo>
                  <a:lnTo>
                    <a:pt x="312" y="687"/>
                  </a:lnTo>
                  <a:lnTo>
                    <a:pt x="317" y="705"/>
                  </a:lnTo>
                  <a:lnTo>
                    <a:pt x="324" y="725"/>
                  </a:lnTo>
                  <a:lnTo>
                    <a:pt x="333" y="744"/>
                  </a:lnTo>
                  <a:lnTo>
                    <a:pt x="345" y="765"/>
                  </a:lnTo>
                  <a:lnTo>
                    <a:pt x="358" y="786"/>
                  </a:lnTo>
                  <a:lnTo>
                    <a:pt x="366" y="796"/>
                  </a:lnTo>
                  <a:lnTo>
                    <a:pt x="376" y="806"/>
                  </a:lnTo>
                  <a:lnTo>
                    <a:pt x="385" y="816"/>
                  </a:lnTo>
                  <a:lnTo>
                    <a:pt x="395" y="826"/>
                  </a:lnTo>
                  <a:lnTo>
                    <a:pt x="407" y="835"/>
                  </a:lnTo>
                  <a:lnTo>
                    <a:pt x="418" y="843"/>
                  </a:lnTo>
                  <a:lnTo>
                    <a:pt x="431" y="852"/>
                  </a:lnTo>
                  <a:lnTo>
                    <a:pt x="445" y="860"/>
                  </a:lnTo>
                  <a:lnTo>
                    <a:pt x="460" y="867"/>
                  </a:lnTo>
                  <a:lnTo>
                    <a:pt x="476" y="874"/>
                  </a:lnTo>
                  <a:lnTo>
                    <a:pt x="494" y="881"/>
                  </a:lnTo>
                  <a:lnTo>
                    <a:pt x="513" y="887"/>
                  </a:lnTo>
                  <a:lnTo>
                    <a:pt x="530" y="890"/>
                  </a:lnTo>
                  <a:lnTo>
                    <a:pt x="547" y="894"/>
                  </a:lnTo>
                  <a:lnTo>
                    <a:pt x="565" y="895"/>
                  </a:lnTo>
                  <a:lnTo>
                    <a:pt x="582" y="895"/>
                  </a:lnTo>
                  <a:lnTo>
                    <a:pt x="598" y="895"/>
                  </a:lnTo>
                  <a:lnTo>
                    <a:pt x="613" y="894"/>
                  </a:lnTo>
                  <a:lnTo>
                    <a:pt x="629" y="892"/>
                  </a:lnTo>
                  <a:lnTo>
                    <a:pt x="644" y="888"/>
                  </a:lnTo>
                  <a:lnTo>
                    <a:pt x="658" y="884"/>
                  </a:lnTo>
                  <a:lnTo>
                    <a:pt x="672" y="880"/>
                  </a:lnTo>
                  <a:lnTo>
                    <a:pt x="698" y="869"/>
                  </a:lnTo>
                  <a:lnTo>
                    <a:pt x="722" y="857"/>
                  </a:lnTo>
                  <a:lnTo>
                    <a:pt x="743" y="843"/>
                  </a:lnTo>
                  <a:lnTo>
                    <a:pt x="763" y="831"/>
                  </a:lnTo>
                  <a:lnTo>
                    <a:pt x="779" y="817"/>
                  </a:lnTo>
                  <a:lnTo>
                    <a:pt x="786" y="811"/>
                  </a:lnTo>
                  <a:lnTo>
                    <a:pt x="793" y="805"/>
                  </a:lnTo>
                  <a:lnTo>
                    <a:pt x="798" y="799"/>
                  </a:lnTo>
                  <a:lnTo>
                    <a:pt x="804" y="795"/>
                  </a:lnTo>
                  <a:lnTo>
                    <a:pt x="808" y="790"/>
                  </a:lnTo>
                  <a:lnTo>
                    <a:pt x="812" y="786"/>
                  </a:lnTo>
                  <a:lnTo>
                    <a:pt x="815" y="783"/>
                  </a:lnTo>
                  <a:lnTo>
                    <a:pt x="817" y="781"/>
                  </a:lnTo>
                  <a:lnTo>
                    <a:pt x="818" y="779"/>
                  </a:lnTo>
                  <a:lnTo>
                    <a:pt x="818" y="779"/>
                  </a:lnTo>
                  <a:lnTo>
                    <a:pt x="819" y="778"/>
                  </a:lnTo>
                  <a:lnTo>
                    <a:pt x="820" y="776"/>
                  </a:lnTo>
                  <a:lnTo>
                    <a:pt x="823" y="773"/>
                  </a:lnTo>
                  <a:lnTo>
                    <a:pt x="826" y="770"/>
                  </a:lnTo>
                  <a:lnTo>
                    <a:pt x="830" y="765"/>
                  </a:lnTo>
                  <a:lnTo>
                    <a:pt x="834" y="760"/>
                  </a:lnTo>
                  <a:lnTo>
                    <a:pt x="846" y="751"/>
                  </a:lnTo>
                  <a:lnTo>
                    <a:pt x="853" y="746"/>
                  </a:lnTo>
                  <a:lnTo>
                    <a:pt x="861" y="743"/>
                  </a:lnTo>
                  <a:lnTo>
                    <a:pt x="869" y="740"/>
                  </a:lnTo>
                  <a:lnTo>
                    <a:pt x="877" y="737"/>
                  </a:lnTo>
                  <a:lnTo>
                    <a:pt x="886" y="737"/>
                  </a:lnTo>
                  <a:lnTo>
                    <a:pt x="895" y="737"/>
                  </a:lnTo>
                  <a:lnTo>
                    <a:pt x="904" y="740"/>
                  </a:lnTo>
                  <a:lnTo>
                    <a:pt x="915" y="744"/>
                  </a:lnTo>
                  <a:lnTo>
                    <a:pt x="924" y="750"/>
                  </a:lnTo>
                  <a:lnTo>
                    <a:pt x="932" y="757"/>
                  </a:lnTo>
                  <a:lnTo>
                    <a:pt x="939" y="765"/>
                  </a:lnTo>
                  <a:lnTo>
                    <a:pt x="945" y="773"/>
                  </a:lnTo>
                  <a:lnTo>
                    <a:pt x="948" y="782"/>
                  </a:lnTo>
                  <a:lnTo>
                    <a:pt x="952" y="790"/>
                  </a:lnTo>
                  <a:lnTo>
                    <a:pt x="954" y="799"/>
                  </a:lnTo>
                  <a:lnTo>
                    <a:pt x="955" y="809"/>
                  </a:lnTo>
                  <a:lnTo>
                    <a:pt x="956" y="826"/>
                  </a:lnTo>
                  <a:lnTo>
                    <a:pt x="956" y="834"/>
                  </a:lnTo>
                  <a:lnTo>
                    <a:pt x="956" y="842"/>
                  </a:lnTo>
                  <a:lnTo>
                    <a:pt x="955" y="848"/>
                  </a:lnTo>
                  <a:lnTo>
                    <a:pt x="955" y="854"/>
                  </a:lnTo>
                  <a:lnTo>
                    <a:pt x="954" y="858"/>
                  </a:lnTo>
                  <a:lnTo>
                    <a:pt x="953" y="860"/>
                  </a:lnTo>
                  <a:lnTo>
                    <a:pt x="951" y="871"/>
                  </a:lnTo>
                  <a:close/>
                </a:path>
              </a:pathLst>
            </a:custGeom>
            <a:solidFill>
              <a:srgbClr val="000000"/>
            </a:solidFill>
            <a:ln w="9525">
              <a:noFill/>
              <a:round/>
              <a:headEnd/>
              <a:tailEnd/>
            </a:ln>
          </p:spPr>
          <p:txBody>
            <a:bodyPr/>
            <a:lstStyle/>
            <a:p>
              <a:pPr>
                <a:defRPr/>
              </a:pPr>
              <a:endParaRPr lang="zh-CN" altLang="en-US"/>
            </a:p>
          </p:txBody>
        </p:sp>
        <p:sp>
          <p:nvSpPr>
            <p:cNvPr id="269324" name="Freeform 12"/>
            <p:cNvSpPr>
              <a:spLocks noEditPoints="1"/>
            </p:cNvSpPr>
            <p:nvPr/>
          </p:nvSpPr>
          <p:spPr bwMode="auto">
            <a:xfrm>
              <a:off x="1465" y="2326"/>
              <a:ext cx="521" cy="607"/>
            </a:xfrm>
            <a:custGeom>
              <a:avLst/>
              <a:gdLst/>
              <a:ahLst/>
              <a:cxnLst>
                <a:cxn ang="0">
                  <a:pos x="422" y="1201"/>
                </a:cxn>
                <a:cxn ang="0">
                  <a:pos x="325" y="1175"/>
                </a:cxn>
                <a:cxn ang="0">
                  <a:pos x="236" y="1130"/>
                </a:cxn>
                <a:cxn ang="0">
                  <a:pos x="160" y="1066"/>
                </a:cxn>
                <a:cxn ang="0">
                  <a:pos x="97" y="983"/>
                </a:cxn>
                <a:cxn ang="0">
                  <a:pos x="48" y="885"/>
                </a:cxn>
                <a:cxn ang="0">
                  <a:pos x="16" y="770"/>
                </a:cxn>
                <a:cxn ang="0">
                  <a:pos x="1" y="640"/>
                </a:cxn>
                <a:cxn ang="0">
                  <a:pos x="6" y="504"/>
                </a:cxn>
                <a:cxn ang="0">
                  <a:pos x="29" y="380"/>
                </a:cxn>
                <a:cxn ang="0">
                  <a:pos x="70" y="273"/>
                </a:cxn>
                <a:cxn ang="0">
                  <a:pos x="127" y="184"/>
                </a:cxn>
                <a:cxn ang="0">
                  <a:pos x="197" y="110"/>
                </a:cxn>
                <a:cxn ang="0">
                  <a:pos x="280" y="55"/>
                </a:cxn>
                <a:cxn ang="0">
                  <a:pos x="374" y="19"/>
                </a:cxn>
                <a:cxn ang="0">
                  <a:pos x="477" y="3"/>
                </a:cxn>
                <a:cxn ang="0">
                  <a:pos x="596" y="5"/>
                </a:cxn>
                <a:cxn ang="0">
                  <a:pos x="696" y="26"/>
                </a:cxn>
                <a:cxn ang="0">
                  <a:pos x="787" y="67"/>
                </a:cxn>
                <a:cxn ang="0">
                  <a:pos x="867" y="126"/>
                </a:cxn>
                <a:cxn ang="0">
                  <a:pos x="934" y="204"/>
                </a:cxn>
                <a:cxn ang="0">
                  <a:pos x="987" y="299"/>
                </a:cxn>
                <a:cxn ang="0">
                  <a:pos x="1024" y="409"/>
                </a:cxn>
                <a:cxn ang="0">
                  <a:pos x="1043" y="536"/>
                </a:cxn>
                <a:cxn ang="0">
                  <a:pos x="1043" y="673"/>
                </a:cxn>
                <a:cxn ang="0">
                  <a:pos x="1023" y="800"/>
                </a:cxn>
                <a:cxn ang="0">
                  <a:pos x="986" y="910"/>
                </a:cxn>
                <a:cxn ang="0">
                  <a:pos x="933" y="1006"/>
                </a:cxn>
                <a:cxn ang="0">
                  <a:pos x="867" y="1083"/>
                </a:cxn>
                <a:cxn ang="0">
                  <a:pos x="788" y="1143"/>
                </a:cxn>
                <a:cxn ang="0">
                  <a:pos x="697" y="1184"/>
                </a:cxn>
                <a:cxn ang="0">
                  <a:pos x="598" y="1205"/>
                </a:cxn>
                <a:cxn ang="0">
                  <a:pos x="522" y="973"/>
                </a:cxn>
                <a:cxn ang="0">
                  <a:pos x="483" y="964"/>
                </a:cxn>
                <a:cxn ang="0">
                  <a:pos x="449" y="939"/>
                </a:cxn>
                <a:cxn ang="0">
                  <a:pos x="422" y="899"/>
                </a:cxn>
                <a:cxn ang="0">
                  <a:pos x="391" y="819"/>
                </a:cxn>
                <a:cxn ang="0">
                  <a:pos x="366" y="691"/>
                </a:cxn>
                <a:cxn ang="0">
                  <a:pos x="363" y="557"/>
                </a:cxn>
                <a:cxn ang="0">
                  <a:pos x="377" y="422"/>
                </a:cxn>
                <a:cxn ang="0">
                  <a:pos x="410" y="306"/>
                </a:cxn>
                <a:cxn ang="0">
                  <a:pos x="435" y="261"/>
                </a:cxn>
                <a:cxn ang="0">
                  <a:pos x="465" y="228"/>
                </a:cxn>
                <a:cxn ang="0">
                  <a:pos x="501" y="211"/>
                </a:cxn>
                <a:cxn ang="0">
                  <a:pos x="541" y="211"/>
                </a:cxn>
                <a:cxn ang="0">
                  <a:pos x="577" y="228"/>
                </a:cxn>
                <a:cxn ang="0">
                  <a:pos x="607" y="261"/>
                </a:cxn>
                <a:cxn ang="0">
                  <a:pos x="632" y="306"/>
                </a:cxn>
                <a:cxn ang="0">
                  <a:pos x="667" y="422"/>
                </a:cxn>
                <a:cxn ang="0">
                  <a:pos x="681" y="557"/>
                </a:cxn>
                <a:cxn ang="0">
                  <a:pos x="676" y="691"/>
                </a:cxn>
                <a:cxn ang="0">
                  <a:pos x="653" y="819"/>
                </a:cxn>
                <a:cxn ang="0">
                  <a:pos x="622" y="899"/>
                </a:cxn>
                <a:cxn ang="0">
                  <a:pos x="596" y="939"/>
                </a:cxn>
                <a:cxn ang="0">
                  <a:pos x="562" y="964"/>
                </a:cxn>
                <a:cxn ang="0">
                  <a:pos x="522" y="975"/>
                </a:cxn>
              </a:cxnLst>
              <a:rect l="0" t="0" r="r" b="b"/>
              <a:pathLst>
                <a:path w="1045" h="1207">
                  <a:moveTo>
                    <a:pt x="501" y="1206"/>
                  </a:moveTo>
                  <a:lnTo>
                    <a:pt x="475" y="1207"/>
                  </a:lnTo>
                  <a:lnTo>
                    <a:pt x="448" y="1205"/>
                  </a:lnTo>
                  <a:lnTo>
                    <a:pt x="422" y="1201"/>
                  </a:lnTo>
                  <a:lnTo>
                    <a:pt x="396" y="1197"/>
                  </a:lnTo>
                  <a:lnTo>
                    <a:pt x="372" y="1191"/>
                  </a:lnTo>
                  <a:lnTo>
                    <a:pt x="348" y="1184"/>
                  </a:lnTo>
                  <a:lnTo>
                    <a:pt x="325" y="1175"/>
                  </a:lnTo>
                  <a:lnTo>
                    <a:pt x="302" y="1166"/>
                  </a:lnTo>
                  <a:lnTo>
                    <a:pt x="279" y="1154"/>
                  </a:lnTo>
                  <a:lnTo>
                    <a:pt x="258" y="1143"/>
                  </a:lnTo>
                  <a:lnTo>
                    <a:pt x="236" y="1130"/>
                  </a:lnTo>
                  <a:lnTo>
                    <a:pt x="217" y="1115"/>
                  </a:lnTo>
                  <a:lnTo>
                    <a:pt x="197" y="1100"/>
                  </a:lnTo>
                  <a:lnTo>
                    <a:pt x="179" y="1083"/>
                  </a:lnTo>
                  <a:lnTo>
                    <a:pt x="160" y="1066"/>
                  </a:lnTo>
                  <a:lnTo>
                    <a:pt x="143" y="1046"/>
                  </a:lnTo>
                  <a:lnTo>
                    <a:pt x="127" y="1026"/>
                  </a:lnTo>
                  <a:lnTo>
                    <a:pt x="112" y="1006"/>
                  </a:lnTo>
                  <a:lnTo>
                    <a:pt x="97" y="983"/>
                  </a:lnTo>
                  <a:lnTo>
                    <a:pt x="84" y="960"/>
                  </a:lnTo>
                  <a:lnTo>
                    <a:pt x="71" y="935"/>
                  </a:lnTo>
                  <a:lnTo>
                    <a:pt x="59" y="910"/>
                  </a:lnTo>
                  <a:lnTo>
                    <a:pt x="48" y="885"/>
                  </a:lnTo>
                  <a:lnTo>
                    <a:pt x="39" y="857"/>
                  </a:lnTo>
                  <a:lnTo>
                    <a:pt x="30" y="828"/>
                  </a:lnTo>
                  <a:lnTo>
                    <a:pt x="23" y="800"/>
                  </a:lnTo>
                  <a:lnTo>
                    <a:pt x="16" y="770"/>
                  </a:lnTo>
                  <a:lnTo>
                    <a:pt x="10" y="739"/>
                  </a:lnTo>
                  <a:lnTo>
                    <a:pt x="7" y="706"/>
                  </a:lnTo>
                  <a:lnTo>
                    <a:pt x="3" y="673"/>
                  </a:lnTo>
                  <a:lnTo>
                    <a:pt x="1" y="640"/>
                  </a:lnTo>
                  <a:lnTo>
                    <a:pt x="0" y="605"/>
                  </a:lnTo>
                  <a:lnTo>
                    <a:pt x="1" y="570"/>
                  </a:lnTo>
                  <a:lnTo>
                    <a:pt x="2" y="536"/>
                  </a:lnTo>
                  <a:lnTo>
                    <a:pt x="6" y="504"/>
                  </a:lnTo>
                  <a:lnTo>
                    <a:pt x="10" y="471"/>
                  </a:lnTo>
                  <a:lnTo>
                    <a:pt x="15" y="440"/>
                  </a:lnTo>
                  <a:lnTo>
                    <a:pt x="22" y="409"/>
                  </a:lnTo>
                  <a:lnTo>
                    <a:pt x="29" y="380"/>
                  </a:lnTo>
                  <a:lnTo>
                    <a:pt x="38" y="353"/>
                  </a:lnTo>
                  <a:lnTo>
                    <a:pt x="47" y="325"/>
                  </a:lnTo>
                  <a:lnTo>
                    <a:pt x="59" y="299"/>
                  </a:lnTo>
                  <a:lnTo>
                    <a:pt x="70" y="273"/>
                  </a:lnTo>
                  <a:lnTo>
                    <a:pt x="83" y="249"/>
                  </a:lnTo>
                  <a:lnTo>
                    <a:pt x="97" y="226"/>
                  </a:lnTo>
                  <a:lnTo>
                    <a:pt x="111" y="204"/>
                  </a:lnTo>
                  <a:lnTo>
                    <a:pt x="127" y="184"/>
                  </a:lnTo>
                  <a:lnTo>
                    <a:pt x="143" y="163"/>
                  </a:lnTo>
                  <a:lnTo>
                    <a:pt x="160" y="144"/>
                  </a:lnTo>
                  <a:lnTo>
                    <a:pt x="179" y="126"/>
                  </a:lnTo>
                  <a:lnTo>
                    <a:pt x="197" y="110"/>
                  </a:lnTo>
                  <a:lnTo>
                    <a:pt x="217" y="95"/>
                  </a:lnTo>
                  <a:lnTo>
                    <a:pt x="237" y="80"/>
                  </a:lnTo>
                  <a:lnTo>
                    <a:pt x="258" y="67"/>
                  </a:lnTo>
                  <a:lnTo>
                    <a:pt x="280" y="55"/>
                  </a:lnTo>
                  <a:lnTo>
                    <a:pt x="303" y="44"/>
                  </a:lnTo>
                  <a:lnTo>
                    <a:pt x="326" y="35"/>
                  </a:lnTo>
                  <a:lnTo>
                    <a:pt x="349" y="26"/>
                  </a:lnTo>
                  <a:lnTo>
                    <a:pt x="374" y="19"/>
                  </a:lnTo>
                  <a:lnTo>
                    <a:pt x="399" y="13"/>
                  </a:lnTo>
                  <a:lnTo>
                    <a:pt x="424" y="8"/>
                  </a:lnTo>
                  <a:lnTo>
                    <a:pt x="450" y="5"/>
                  </a:lnTo>
                  <a:lnTo>
                    <a:pt x="477" y="3"/>
                  </a:lnTo>
                  <a:lnTo>
                    <a:pt x="503" y="2"/>
                  </a:lnTo>
                  <a:lnTo>
                    <a:pt x="541" y="0"/>
                  </a:lnTo>
                  <a:lnTo>
                    <a:pt x="569" y="3"/>
                  </a:lnTo>
                  <a:lnTo>
                    <a:pt x="596" y="5"/>
                  </a:lnTo>
                  <a:lnTo>
                    <a:pt x="621" y="8"/>
                  </a:lnTo>
                  <a:lnTo>
                    <a:pt x="646" y="13"/>
                  </a:lnTo>
                  <a:lnTo>
                    <a:pt x="672" y="19"/>
                  </a:lnTo>
                  <a:lnTo>
                    <a:pt x="696" y="26"/>
                  </a:lnTo>
                  <a:lnTo>
                    <a:pt x="720" y="35"/>
                  </a:lnTo>
                  <a:lnTo>
                    <a:pt x="743" y="44"/>
                  </a:lnTo>
                  <a:lnTo>
                    <a:pt x="765" y="55"/>
                  </a:lnTo>
                  <a:lnTo>
                    <a:pt x="787" y="67"/>
                  </a:lnTo>
                  <a:lnTo>
                    <a:pt x="809" y="80"/>
                  </a:lnTo>
                  <a:lnTo>
                    <a:pt x="828" y="95"/>
                  </a:lnTo>
                  <a:lnTo>
                    <a:pt x="848" y="110"/>
                  </a:lnTo>
                  <a:lnTo>
                    <a:pt x="867" y="126"/>
                  </a:lnTo>
                  <a:lnTo>
                    <a:pt x="885" y="144"/>
                  </a:lnTo>
                  <a:lnTo>
                    <a:pt x="902" y="163"/>
                  </a:lnTo>
                  <a:lnTo>
                    <a:pt x="919" y="184"/>
                  </a:lnTo>
                  <a:lnTo>
                    <a:pt x="934" y="204"/>
                  </a:lnTo>
                  <a:lnTo>
                    <a:pt x="949" y="226"/>
                  </a:lnTo>
                  <a:lnTo>
                    <a:pt x="963" y="249"/>
                  </a:lnTo>
                  <a:lnTo>
                    <a:pt x="976" y="273"/>
                  </a:lnTo>
                  <a:lnTo>
                    <a:pt x="987" y="299"/>
                  </a:lnTo>
                  <a:lnTo>
                    <a:pt x="998" y="325"/>
                  </a:lnTo>
                  <a:lnTo>
                    <a:pt x="1008" y="353"/>
                  </a:lnTo>
                  <a:lnTo>
                    <a:pt x="1016" y="380"/>
                  </a:lnTo>
                  <a:lnTo>
                    <a:pt x="1024" y="409"/>
                  </a:lnTo>
                  <a:lnTo>
                    <a:pt x="1030" y="440"/>
                  </a:lnTo>
                  <a:lnTo>
                    <a:pt x="1036" y="471"/>
                  </a:lnTo>
                  <a:lnTo>
                    <a:pt x="1040" y="504"/>
                  </a:lnTo>
                  <a:lnTo>
                    <a:pt x="1043" y="536"/>
                  </a:lnTo>
                  <a:lnTo>
                    <a:pt x="1045" y="570"/>
                  </a:lnTo>
                  <a:lnTo>
                    <a:pt x="1045" y="605"/>
                  </a:lnTo>
                  <a:lnTo>
                    <a:pt x="1044" y="640"/>
                  </a:lnTo>
                  <a:lnTo>
                    <a:pt x="1043" y="673"/>
                  </a:lnTo>
                  <a:lnTo>
                    <a:pt x="1039" y="706"/>
                  </a:lnTo>
                  <a:lnTo>
                    <a:pt x="1035" y="739"/>
                  </a:lnTo>
                  <a:lnTo>
                    <a:pt x="1029" y="770"/>
                  </a:lnTo>
                  <a:lnTo>
                    <a:pt x="1023" y="800"/>
                  </a:lnTo>
                  <a:lnTo>
                    <a:pt x="1015" y="828"/>
                  </a:lnTo>
                  <a:lnTo>
                    <a:pt x="1007" y="857"/>
                  </a:lnTo>
                  <a:lnTo>
                    <a:pt x="997" y="885"/>
                  </a:lnTo>
                  <a:lnTo>
                    <a:pt x="986" y="910"/>
                  </a:lnTo>
                  <a:lnTo>
                    <a:pt x="975" y="935"/>
                  </a:lnTo>
                  <a:lnTo>
                    <a:pt x="962" y="960"/>
                  </a:lnTo>
                  <a:lnTo>
                    <a:pt x="948" y="983"/>
                  </a:lnTo>
                  <a:lnTo>
                    <a:pt x="933" y="1006"/>
                  </a:lnTo>
                  <a:lnTo>
                    <a:pt x="918" y="1026"/>
                  </a:lnTo>
                  <a:lnTo>
                    <a:pt x="902" y="1046"/>
                  </a:lnTo>
                  <a:lnTo>
                    <a:pt x="885" y="1066"/>
                  </a:lnTo>
                  <a:lnTo>
                    <a:pt x="867" y="1083"/>
                  </a:lnTo>
                  <a:lnTo>
                    <a:pt x="848" y="1100"/>
                  </a:lnTo>
                  <a:lnTo>
                    <a:pt x="829" y="1115"/>
                  </a:lnTo>
                  <a:lnTo>
                    <a:pt x="809" y="1130"/>
                  </a:lnTo>
                  <a:lnTo>
                    <a:pt x="788" y="1143"/>
                  </a:lnTo>
                  <a:lnTo>
                    <a:pt x="766" y="1154"/>
                  </a:lnTo>
                  <a:lnTo>
                    <a:pt x="744" y="1166"/>
                  </a:lnTo>
                  <a:lnTo>
                    <a:pt x="721" y="1175"/>
                  </a:lnTo>
                  <a:lnTo>
                    <a:pt x="697" y="1184"/>
                  </a:lnTo>
                  <a:lnTo>
                    <a:pt x="674" y="1191"/>
                  </a:lnTo>
                  <a:lnTo>
                    <a:pt x="649" y="1197"/>
                  </a:lnTo>
                  <a:lnTo>
                    <a:pt x="623" y="1201"/>
                  </a:lnTo>
                  <a:lnTo>
                    <a:pt x="598" y="1205"/>
                  </a:lnTo>
                  <a:lnTo>
                    <a:pt x="571" y="1207"/>
                  </a:lnTo>
                  <a:lnTo>
                    <a:pt x="545" y="1207"/>
                  </a:lnTo>
                  <a:lnTo>
                    <a:pt x="501" y="1206"/>
                  </a:lnTo>
                  <a:close/>
                  <a:moveTo>
                    <a:pt x="522" y="973"/>
                  </a:moveTo>
                  <a:lnTo>
                    <a:pt x="512" y="973"/>
                  </a:lnTo>
                  <a:lnTo>
                    <a:pt x="501" y="972"/>
                  </a:lnTo>
                  <a:lnTo>
                    <a:pt x="492" y="969"/>
                  </a:lnTo>
                  <a:lnTo>
                    <a:pt x="483" y="964"/>
                  </a:lnTo>
                  <a:lnTo>
                    <a:pt x="473" y="960"/>
                  </a:lnTo>
                  <a:lnTo>
                    <a:pt x="465" y="954"/>
                  </a:lnTo>
                  <a:lnTo>
                    <a:pt x="457" y="947"/>
                  </a:lnTo>
                  <a:lnTo>
                    <a:pt x="449" y="939"/>
                  </a:lnTo>
                  <a:lnTo>
                    <a:pt x="441" y="930"/>
                  </a:lnTo>
                  <a:lnTo>
                    <a:pt x="434" y="921"/>
                  </a:lnTo>
                  <a:lnTo>
                    <a:pt x="427" y="910"/>
                  </a:lnTo>
                  <a:lnTo>
                    <a:pt x="422" y="899"/>
                  </a:lnTo>
                  <a:lnTo>
                    <a:pt x="416" y="887"/>
                  </a:lnTo>
                  <a:lnTo>
                    <a:pt x="410" y="874"/>
                  </a:lnTo>
                  <a:lnTo>
                    <a:pt x="400" y="848"/>
                  </a:lnTo>
                  <a:lnTo>
                    <a:pt x="391" y="819"/>
                  </a:lnTo>
                  <a:lnTo>
                    <a:pt x="382" y="788"/>
                  </a:lnTo>
                  <a:lnTo>
                    <a:pt x="376" y="757"/>
                  </a:lnTo>
                  <a:lnTo>
                    <a:pt x="371" y="724"/>
                  </a:lnTo>
                  <a:lnTo>
                    <a:pt x="366" y="691"/>
                  </a:lnTo>
                  <a:lnTo>
                    <a:pt x="364" y="658"/>
                  </a:lnTo>
                  <a:lnTo>
                    <a:pt x="363" y="625"/>
                  </a:lnTo>
                  <a:lnTo>
                    <a:pt x="362" y="591"/>
                  </a:lnTo>
                  <a:lnTo>
                    <a:pt x="363" y="557"/>
                  </a:lnTo>
                  <a:lnTo>
                    <a:pt x="364" y="522"/>
                  </a:lnTo>
                  <a:lnTo>
                    <a:pt x="367" y="489"/>
                  </a:lnTo>
                  <a:lnTo>
                    <a:pt x="371" y="454"/>
                  </a:lnTo>
                  <a:lnTo>
                    <a:pt x="377" y="422"/>
                  </a:lnTo>
                  <a:lnTo>
                    <a:pt x="384" y="390"/>
                  </a:lnTo>
                  <a:lnTo>
                    <a:pt x="391" y="360"/>
                  </a:lnTo>
                  <a:lnTo>
                    <a:pt x="400" y="331"/>
                  </a:lnTo>
                  <a:lnTo>
                    <a:pt x="410" y="306"/>
                  </a:lnTo>
                  <a:lnTo>
                    <a:pt x="416" y="293"/>
                  </a:lnTo>
                  <a:lnTo>
                    <a:pt x="423" y="281"/>
                  </a:lnTo>
                  <a:lnTo>
                    <a:pt x="429" y="271"/>
                  </a:lnTo>
                  <a:lnTo>
                    <a:pt x="435" y="261"/>
                  </a:lnTo>
                  <a:lnTo>
                    <a:pt x="442" y="251"/>
                  </a:lnTo>
                  <a:lnTo>
                    <a:pt x="450" y="242"/>
                  </a:lnTo>
                  <a:lnTo>
                    <a:pt x="457" y="235"/>
                  </a:lnTo>
                  <a:lnTo>
                    <a:pt x="465" y="228"/>
                  </a:lnTo>
                  <a:lnTo>
                    <a:pt x="475" y="223"/>
                  </a:lnTo>
                  <a:lnTo>
                    <a:pt x="483" y="218"/>
                  </a:lnTo>
                  <a:lnTo>
                    <a:pt x="492" y="213"/>
                  </a:lnTo>
                  <a:lnTo>
                    <a:pt x="501" y="211"/>
                  </a:lnTo>
                  <a:lnTo>
                    <a:pt x="512" y="209"/>
                  </a:lnTo>
                  <a:lnTo>
                    <a:pt x="522" y="209"/>
                  </a:lnTo>
                  <a:lnTo>
                    <a:pt x="532" y="209"/>
                  </a:lnTo>
                  <a:lnTo>
                    <a:pt x="541" y="211"/>
                  </a:lnTo>
                  <a:lnTo>
                    <a:pt x="551" y="213"/>
                  </a:lnTo>
                  <a:lnTo>
                    <a:pt x="560" y="218"/>
                  </a:lnTo>
                  <a:lnTo>
                    <a:pt x="569" y="223"/>
                  </a:lnTo>
                  <a:lnTo>
                    <a:pt x="577" y="228"/>
                  </a:lnTo>
                  <a:lnTo>
                    <a:pt x="585" y="235"/>
                  </a:lnTo>
                  <a:lnTo>
                    <a:pt x="593" y="242"/>
                  </a:lnTo>
                  <a:lnTo>
                    <a:pt x="600" y="251"/>
                  </a:lnTo>
                  <a:lnTo>
                    <a:pt x="607" y="261"/>
                  </a:lnTo>
                  <a:lnTo>
                    <a:pt x="614" y="271"/>
                  </a:lnTo>
                  <a:lnTo>
                    <a:pt x="621" y="281"/>
                  </a:lnTo>
                  <a:lnTo>
                    <a:pt x="627" y="293"/>
                  </a:lnTo>
                  <a:lnTo>
                    <a:pt x="632" y="306"/>
                  </a:lnTo>
                  <a:lnTo>
                    <a:pt x="643" y="331"/>
                  </a:lnTo>
                  <a:lnTo>
                    <a:pt x="652" y="360"/>
                  </a:lnTo>
                  <a:lnTo>
                    <a:pt x="660" y="390"/>
                  </a:lnTo>
                  <a:lnTo>
                    <a:pt x="667" y="422"/>
                  </a:lnTo>
                  <a:lnTo>
                    <a:pt x="672" y="454"/>
                  </a:lnTo>
                  <a:lnTo>
                    <a:pt x="676" y="489"/>
                  </a:lnTo>
                  <a:lnTo>
                    <a:pt x="679" y="522"/>
                  </a:lnTo>
                  <a:lnTo>
                    <a:pt x="681" y="557"/>
                  </a:lnTo>
                  <a:lnTo>
                    <a:pt x="681" y="591"/>
                  </a:lnTo>
                  <a:lnTo>
                    <a:pt x="681" y="625"/>
                  </a:lnTo>
                  <a:lnTo>
                    <a:pt x="679" y="658"/>
                  </a:lnTo>
                  <a:lnTo>
                    <a:pt x="676" y="691"/>
                  </a:lnTo>
                  <a:lnTo>
                    <a:pt x="673" y="724"/>
                  </a:lnTo>
                  <a:lnTo>
                    <a:pt x="667" y="757"/>
                  </a:lnTo>
                  <a:lnTo>
                    <a:pt x="661" y="788"/>
                  </a:lnTo>
                  <a:lnTo>
                    <a:pt x="653" y="819"/>
                  </a:lnTo>
                  <a:lnTo>
                    <a:pt x="644" y="848"/>
                  </a:lnTo>
                  <a:lnTo>
                    <a:pt x="634" y="874"/>
                  </a:lnTo>
                  <a:lnTo>
                    <a:pt x="629" y="887"/>
                  </a:lnTo>
                  <a:lnTo>
                    <a:pt x="622" y="899"/>
                  </a:lnTo>
                  <a:lnTo>
                    <a:pt x="616" y="910"/>
                  </a:lnTo>
                  <a:lnTo>
                    <a:pt x="609" y="921"/>
                  </a:lnTo>
                  <a:lnTo>
                    <a:pt x="603" y="930"/>
                  </a:lnTo>
                  <a:lnTo>
                    <a:pt x="596" y="939"/>
                  </a:lnTo>
                  <a:lnTo>
                    <a:pt x="588" y="947"/>
                  </a:lnTo>
                  <a:lnTo>
                    <a:pt x="579" y="954"/>
                  </a:lnTo>
                  <a:lnTo>
                    <a:pt x="570" y="960"/>
                  </a:lnTo>
                  <a:lnTo>
                    <a:pt x="562" y="964"/>
                  </a:lnTo>
                  <a:lnTo>
                    <a:pt x="552" y="969"/>
                  </a:lnTo>
                  <a:lnTo>
                    <a:pt x="543" y="972"/>
                  </a:lnTo>
                  <a:lnTo>
                    <a:pt x="532"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9325" name="Freeform 13"/>
            <p:cNvSpPr>
              <a:spLocks/>
            </p:cNvSpPr>
            <p:nvPr/>
          </p:nvSpPr>
          <p:spPr bwMode="auto">
            <a:xfrm>
              <a:off x="1094" y="2184"/>
              <a:ext cx="355" cy="749"/>
            </a:xfrm>
            <a:custGeom>
              <a:avLst/>
              <a:gdLst/>
              <a:ahLst/>
              <a:cxnLst>
                <a:cxn ang="0">
                  <a:pos x="145" y="188"/>
                </a:cxn>
                <a:cxn ang="0">
                  <a:pos x="148" y="175"/>
                </a:cxn>
                <a:cxn ang="0">
                  <a:pos x="160" y="148"/>
                </a:cxn>
                <a:cxn ang="0">
                  <a:pos x="181" y="131"/>
                </a:cxn>
                <a:cxn ang="0">
                  <a:pos x="196" y="123"/>
                </a:cxn>
                <a:cxn ang="0">
                  <a:pos x="217" y="112"/>
                </a:cxn>
                <a:cxn ang="0">
                  <a:pos x="273" y="83"/>
                </a:cxn>
                <a:cxn ang="0">
                  <a:pos x="355" y="40"/>
                </a:cxn>
                <a:cxn ang="0">
                  <a:pos x="397" y="18"/>
                </a:cxn>
                <a:cxn ang="0">
                  <a:pos x="414" y="10"/>
                </a:cxn>
                <a:cxn ang="0">
                  <a:pos x="422" y="6"/>
                </a:cxn>
                <a:cxn ang="0">
                  <a:pos x="423" y="4"/>
                </a:cxn>
                <a:cxn ang="0">
                  <a:pos x="440" y="0"/>
                </a:cxn>
                <a:cxn ang="0">
                  <a:pos x="461" y="3"/>
                </a:cxn>
                <a:cxn ang="0">
                  <a:pos x="474" y="14"/>
                </a:cxn>
                <a:cxn ang="0">
                  <a:pos x="484" y="38"/>
                </a:cxn>
                <a:cxn ang="0">
                  <a:pos x="488" y="62"/>
                </a:cxn>
                <a:cxn ang="0">
                  <a:pos x="488" y="68"/>
                </a:cxn>
                <a:cxn ang="0">
                  <a:pos x="644" y="320"/>
                </a:cxn>
                <a:cxn ang="0">
                  <a:pos x="667" y="333"/>
                </a:cxn>
                <a:cxn ang="0">
                  <a:pos x="680" y="356"/>
                </a:cxn>
                <a:cxn ang="0">
                  <a:pos x="680" y="444"/>
                </a:cxn>
                <a:cxn ang="0">
                  <a:pos x="667" y="467"/>
                </a:cxn>
                <a:cxn ang="0">
                  <a:pos x="644" y="479"/>
                </a:cxn>
                <a:cxn ang="0">
                  <a:pos x="488" y="1126"/>
                </a:cxn>
                <a:cxn ang="0">
                  <a:pos x="488" y="1139"/>
                </a:cxn>
                <a:cxn ang="0">
                  <a:pos x="490" y="1170"/>
                </a:cxn>
                <a:cxn ang="0">
                  <a:pos x="500" y="1209"/>
                </a:cxn>
                <a:cxn ang="0">
                  <a:pos x="523" y="1250"/>
                </a:cxn>
                <a:cxn ang="0">
                  <a:pos x="564" y="1283"/>
                </a:cxn>
                <a:cxn ang="0">
                  <a:pos x="590" y="1292"/>
                </a:cxn>
                <a:cxn ang="0">
                  <a:pos x="641" y="1298"/>
                </a:cxn>
                <a:cxn ang="0">
                  <a:pos x="682" y="1305"/>
                </a:cxn>
                <a:cxn ang="0">
                  <a:pos x="705" y="1318"/>
                </a:cxn>
                <a:cxn ang="0">
                  <a:pos x="718" y="1343"/>
                </a:cxn>
                <a:cxn ang="0">
                  <a:pos x="719" y="1370"/>
                </a:cxn>
                <a:cxn ang="0">
                  <a:pos x="709" y="1402"/>
                </a:cxn>
                <a:cxn ang="0">
                  <a:pos x="685" y="1429"/>
                </a:cxn>
                <a:cxn ang="0">
                  <a:pos x="664" y="1445"/>
                </a:cxn>
                <a:cxn ang="0">
                  <a:pos x="639" y="1459"/>
                </a:cxn>
                <a:cxn ang="0">
                  <a:pos x="603" y="1472"/>
                </a:cxn>
                <a:cxn ang="0">
                  <a:pos x="559" y="1483"/>
                </a:cxn>
                <a:cxn ang="0">
                  <a:pos x="506" y="1490"/>
                </a:cxn>
                <a:cxn ang="0">
                  <a:pos x="444" y="1490"/>
                </a:cxn>
                <a:cxn ang="0">
                  <a:pos x="389" y="1485"/>
                </a:cxn>
                <a:cxn ang="0">
                  <a:pos x="342" y="1475"/>
                </a:cxn>
                <a:cxn ang="0">
                  <a:pos x="302" y="1459"/>
                </a:cxn>
                <a:cxn ang="0">
                  <a:pos x="251" y="1429"/>
                </a:cxn>
                <a:cxn ang="0">
                  <a:pos x="215" y="1398"/>
                </a:cxn>
                <a:cxn ang="0">
                  <a:pos x="186" y="1366"/>
                </a:cxn>
                <a:cxn ang="0">
                  <a:pos x="166" y="1332"/>
                </a:cxn>
                <a:cxn ang="0">
                  <a:pos x="150" y="1275"/>
                </a:cxn>
                <a:cxn ang="0">
                  <a:pos x="145" y="479"/>
                </a:cxn>
                <a:cxn ang="0">
                  <a:pos x="29" y="477"/>
                </a:cxn>
                <a:cxn ang="0">
                  <a:pos x="8" y="460"/>
                </a:cxn>
                <a:cxn ang="0">
                  <a:pos x="0" y="435"/>
                </a:cxn>
                <a:cxn ang="0">
                  <a:pos x="5" y="346"/>
                </a:cxn>
                <a:cxn ang="0">
                  <a:pos x="21" y="327"/>
                </a:cxn>
                <a:cxn ang="0">
                  <a:pos x="46" y="319"/>
                </a:cxn>
              </a:cxnLst>
              <a:rect l="0" t="0" r="r" b="b"/>
              <a:pathLst>
                <a:path w="719" h="1491">
                  <a:moveTo>
                    <a:pt x="145" y="318"/>
                  </a:moveTo>
                  <a:lnTo>
                    <a:pt x="145" y="186"/>
                  </a:lnTo>
                  <a:lnTo>
                    <a:pt x="145" y="188"/>
                  </a:lnTo>
                  <a:lnTo>
                    <a:pt x="145" y="186"/>
                  </a:lnTo>
                  <a:lnTo>
                    <a:pt x="145" y="182"/>
                  </a:lnTo>
                  <a:lnTo>
                    <a:pt x="148" y="175"/>
                  </a:lnTo>
                  <a:lnTo>
                    <a:pt x="150" y="167"/>
                  </a:lnTo>
                  <a:lnTo>
                    <a:pt x="155" y="158"/>
                  </a:lnTo>
                  <a:lnTo>
                    <a:pt x="160" y="148"/>
                  </a:lnTo>
                  <a:lnTo>
                    <a:pt x="170" y="139"/>
                  </a:lnTo>
                  <a:lnTo>
                    <a:pt x="175" y="135"/>
                  </a:lnTo>
                  <a:lnTo>
                    <a:pt x="181" y="131"/>
                  </a:lnTo>
                  <a:lnTo>
                    <a:pt x="186" y="129"/>
                  </a:lnTo>
                  <a:lnTo>
                    <a:pt x="190" y="127"/>
                  </a:lnTo>
                  <a:lnTo>
                    <a:pt x="196" y="123"/>
                  </a:lnTo>
                  <a:lnTo>
                    <a:pt x="202" y="120"/>
                  </a:lnTo>
                  <a:lnTo>
                    <a:pt x="210" y="116"/>
                  </a:lnTo>
                  <a:lnTo>
                    <a:pt x="217" y="112"/>
                  </a:lnTo>
                  <a:lnTo>
                    <a:pt x="234" y="102"/>
                  </a:lnTo>
                  <a:lnTo>
                    <a:pt x="254" y="93"/>
                  </a:lnTo>
                  <a:lnTo>
                    <a:pt x="273" y="83"/>
                  </a:lnTo>
                  <a:lnTo>
                    <a:pt x="316" y="61"/>
                  </a:lnTo>
                  <a:lnTo>
                    <a:pt x="336" y="49"/>
                  </a:lnTo>
                  <a:lnTo>
                    <a:pt x="355" y="40"/>
                  </a:lnTo>
                  <a:lnTo>
                    <a:pt x="374" y="31"/>
                  </a:lnTo>
                  <a:lnTo>
                    <a:pt x="390" y="22"/>
                  </a:lnTo>
                  <a:lnTo>
                    <a:pt x="397" y="18"/>
                  </a:lnTo>
                  <a:lnTo>
                    <a:pt x="404" y="15"/>
                  </a:lnTo>
                  <a:lnTo>
                    <a:pt x="408" y="13"/>
                  </a:lnTo>
                  <a:lnTo>
                    <a:pt x="414" y="10"/>
                  </a:lnTo>
                  <a:lnTo>
                    <a:pt x="417" y="8"/>
                  </a:lnTo>
                  <a:lnTo>
                    <a:pt x="420" y="7"/>
                  </a:lnTo>
                  <a:lnTo>
                    <a:pt x="422" y="6"/>
                  </a:lnTo>
                  <a:lnTo>
                    <a:pt x="422" y="6"/>
                  </a:lnTo>
                  <a:lnTo>
                    <a:pt x="423" y="6"/>
                  </a:lnTo>
                  <a:lnTo>
                    <a:pt x="423" y="4"/>
                  </a:lnTo>
                  <a:lnTo>
                    <a:pt x="428" y="3"/>
                  </a:lnTo>
                  <a:lnTo>
                    <a:pt x="433" y="1"/>
                  </a:lnTo>
                  <a:lnTo>
                    <a:pt x="440" y="0"/>
                  </a:lnTo>
                  <a:lnTo>
                    <a:pt x="448" y="0"/>
                  </a:lnTo>
                  <a:lnTo>
                    <a:pt x="458" y="1"/>
                  </a:lnTo>
                  <a:lnTo>
                    <a:pt x="461" y="3"/>
                  </a:lnTo>
                  <a:lnTo>
                    <a:pt x="466" y="6"/>
                  </a:lnTo>
                  <a:lnTo>
                    <a:pt x="470" y="9"/>
                  </a:lnTo>
                  <a:lnTo>
                    <a:pt x="474" y="14"/>
                  </a:lnTo>
                  <a:lnTo>
                    <a:pt x="478" y="21"/>
                  </a:lnTo>
                  <a:lnTo>
                    <a:pt x="482" y="29"/>
                  </a:lnTo>
                  <a:lnTo>
                    <a:pt x="484" y="38"/>
                  </a:lnTo>
                  <a:lnTo>
                    <a:pt x="486" y="47"/>
                  </a:lnTo>
                  <a:lnTo>
                    <a:pt x="488" y="55"/>
                  </a:lnTo>
                  <a:lnTo>
                    <a:pt x="488" y="62"/>
                  </a:lnTo>
                  <a:lnTo>
                    <a:pt x="488" y="67"/>
                  </a:lnTo>
                  <a:lnTo>
                    <a:pt x="488" y="68"/>
                  </a:lnTo>
                  <a:lnTo>
                    <a:pt x="488" y="68"/>
                  </a:lnTo>
                  <a:lnTo>
                    <a:pt x="488" y="318"/>
                  </a:lnTo>
                  <a:lnTo>
                    <a:pt x="635" y="318"/>
                  </a:lnTo>
                  <a:lnTo>
                    <a:pt x="644" y="320"/>
                  </a:lnTo>
                  <a:lnTo>
                    <a:pt x="654"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4" y="477"/>
                  </a:lnTo>
                  <a:lnTo>
                    <a:pt x="644" y="479"/>
                  </a:lnTo>
                  <a:lnTo>
                    <a:pt x="635" y="480"/>
                  </a:lnTo>
                  <a:lnTo>
                    <a:pt x="488" y="479"/>
                  </a:lnTo>
                  <a:lnTo>
                    <a:pt x="488" y="1126"/>
                  </a:lnTo>
                  <a:lnTo>
                    <a:pt x="488" y="1128"/>
                  </a:lnTo>
                  <a:lnTo>
                    <a:pt x="488" y="1132"/>
                  </a:lnTo>
                  <a:lnTo>
                    <a:pt x="488" y="1139"/>
                  </a:lnTo>
                  <a:lnTo>
                    <a:pt x="488" y="1148"/>
                  </a:lnTo>
                  <a:lnTo>
                    <a:pt x="489" y="1158"/>
                  </a:lnTo>
                  <a:lnTo>
                    <a:pt x="490" y="1170"/>
                  </a:lnTo>
                  <a:lnTo>
                    <a:pt x="492" y="1182"/>
                  </a:lnTo>
                  <a:lnTo>
                    <a:pt x="496" y="1195"/>
                  </a:lnTo>
                  <a:lnTo>
                    <a:pt x="500" y="1209"/>
                  </a:lnTo>
                  <a:lnTo>
                    <a:pt x="506" y="1224"/>
                  </a:lnTo>
                  <a:lnTo>
                    <a:pt x="514" y="1237"/>
                  </a:lnTo>
                  <a:lnTo>
                    <a:pt x="523" y="1250"/>
                  </a:lnTo>
                  <a:lnTo>
                    <a:pt x="535" y="1262"/>
                  </a:lnTo>
                  <a:lnTo>
                    <a:pt x="548" y="1273"/>
                  </a:lnTo>
                  <a:lnTo>
                    <a:pt x="564" y="1283"/>
                  </a:lnTo>
                  <a:lnTo>
                    <a:pt x="573" y="1286"/>
                  </a:lnTo>
                  <a:lnTo>
                    <a:pt x="582" y="1290"/>
                  </a:lnTo>
                  <a:lnTo>
                    <a:pt x="590" y="1292"/>
                  </a:lnTo>
                  <a:lnTo>
                    <a:pt x="599" y="1293"/>
                  </a:lnTo>
                  <a:lnTo>
                    <a:pt x="620" y="1295"/>
                  </a:lnTo>
                  <a:lnTo>
                    <a:pt x="641" y="1298"/>
                  </a:lnTo>
                  <a:lnTo>
                    <a:pt x="663" y="1300"/>
                  </a:lnTo>
                  <a:lnTo>
                    <a:pt x="673" y="1302"/>
                  </a:lnTo>
                  <a:lnTo>
                    <a:pt x="682" y="1305"/>
                  </a:lnTo>
                  <a:lnTo>
                    <a:pt x="692" y="1308"/>
                  </a:lnTo>
                  <a:lnTo>
                    <a:pt x="698" y="1313"/>
                  </a:lnTo>
                  <a:lnTo>
                    <a:pt x="705" y="1318"/>
                  </a:lnTo>
                  <a:lnTo>
                    <a:pt x="711" y="1325"/>
                  </a:lnTo>
                  <a:lnTo>
                    <a:pt x="716" y="1333"/>
                  </a:lnTo>
                  <a:lnTo>
                    <a:pt x="718" y="1343"/>
                  </a:lnTo>
                  <a:lnTo>
                    <a:pt x="719" y="1353"/>
                  </a:lnTo>
                  <a:lnTo>
                    <a:pt x="719" y="1362"/>
                  </a:lnTo>
                  <a:lnTo>
                    <a:pt x="719" y="1370"/>
                  </a:lnTo>
                  <a:lnTo>
                    <a:pt x="718" y="1378"/>
                  </a:lnTo>
                  <a:lnTo>
                    <a:pt x="715" y="1391"/>
                  </a:lnTo>
                  <a:lnTo>
                    <a:pt x="709" y="1402"/>
                  </a:lnTo>
                  <a:lnTo>
                    <a:pt x="702" y="1413"/>
                  </a:lnTo>
                  <a:lnTo>
                    <a:pt x="694" y="1422"/>
                  </a:lnTo>
                  <a:lnTo>
                    <a:pt x="685" y="1429"/>
                  </a:lnTo>
                  <a:lnTo>
                    <a:pt x="675" y="1437"/>
                  </a:lnTo>
                  <a:lnTo>
                    <a:pt x="670" y="1440"/>
                  </a:lnTo>
                  <a:lnTo>
                    <a:pt x="664" y="1445"/>
                  </a:lnTo>
                  <a:lnTo>
                    <a:pt x="656" y="1450"/>
                  </a:lnTo>
                  <a:lnTo>
                    <a:pt x="648" y="1454"/>
                  </a:lnTo>
                  <a:lnTo>
                    <a:pt x="639" y="1459"/>
                  </a:lnTo>
                  <a:lnTo>
                    <a:pt x="628" y="1462"/>
                  </a:lnTo>
                  <a:lnTo>
                    <a:pt x="615" y="1467"/>
                  </a:lnTo>
                  <a:lnTo>
                    <a:pt x="603" y="1472"/>
                  </a:lnTo>
                  <a:lnTo>
                    <a:pt x="590" y="1476"/>
                  </a:lnTo>
                  <a:lnTo>
                    <a:pt x="575" y="1480"/>
                  </a:lnTo>
                  <a:lnTo>
                    <a:pt x="559" y="1483"/>
                  </a:lnTo>
                  <a:lnTo>
                    <a:pt x="542" y="1485"/>
                  </a:lnTo>
                  <a:lnTo>
                    <a:pt x="524" y="1488"/>
                  </a:lnTo>
                  <a:lnTo>
                    <a:pt x="506" y="1490"/>
                  </a:lnTo>
                  <a:lnTo>
                    <a:pt x="485" y="1490"/>
                  </a:lnTo>
                  <a:lnTo>
                    <a:pt x="465" y="1491"/>
                  </a:lnTo>
                  <a:lnTo>
                    <a:pt x="444" y="1490"/>
                  </a:lnTo>
                  <a:lnTo>
                    <a:pt x="424" y="1489"/>
                  </a:lnTo>
                  <a:lnTo>
                    <a:pt x="407" y="1488"/>
                  </a:lnTo>
                  <a:lnTo>
                    <a:pt x="389" y="1485"/>
                  </a:lnTo>
                  <a:lnTo>
                    <a:pt x="372" y="1482"/>
                  </a:lnTo>
                  <a:lnTo>
                    <a:pt x="357" y="1480"/>
                  </a:lnTo>
                  <a:lnTo>
                    <a:pt x="342" y="1475"/>
                  </a:lnTo>
                  <a:lnTo>
                    <a:pt x="329" y="1470"/>
                  </a:lnTo>
                  <a:lnTo>
                    <a:pt x="315" y="1465"/>
                  </a:lnTo>
                  <a:lnTo>
                    <a:pt x="302" y="1459"/>
                  </a:lnTo>
                  <a:lnTo>
                    <a:pt x="288" y="1453"/>
                  </a:lnTo>
                  <a:lnTo>
                    <a:pt x="277" y="1445"/>
                  </a:lnTo>
                  <a:lnTo>
                    <a:pt x="251" y="1429"/>
                  </a:lnTo>
                  <a:lnTo>
                    <a:pt x="239" y="1419"/>
                  </a:lnTo>
                  <a:lnTo>
                    <a:pt x="226" y="1408"/>
                  </a:lnTo>
                  <a:lnTo>
                    <a:pt x="215" y="1398"/>
                  </a:lnTo>
                  <a:lnTo>
                    <a:pt x="204" y="1387"/>
                  </a:lnTo>
                  <a:lnTo>
                    <a:pt x="195" y="1376"/>
                  </a:lnTo>
                  <a:lnTo>
                    <a:pt x="186" y="1366"/>
                  </a:lnTo>
                  <a:lnTo>
                    <a:pt x="179" y="1354"/>
                  </a:lnTo>
                  <a:lnTo>
                    <a:pt x="172" y="1343"/>
                  </a:lnTo>
                  <a:lnTo>
                    <a:pt x="166" y="1332"/>
                  </a:lnTo>
                  <a:lnTo>
                    <a:pt x="162" y="1321"/>
                  </a:lnTo>
                  <a:lnTo>
                    <a:pt x="155" y="1298"/>
                  </a:lnTo>
                  <a:lnTo>
                    <a:pt x="150" y="1275"/>
                  </a:lnTo>
                  <a:lnTo>
                    <a:pt x="147" y="1252"/>
                  </a:lnTo>
                  <a:lnTo>
                    <a:pt x="145" y="1227"/>
                  </a:lnTo>
                  <a:lnTo>
                    <a:pt x="145" y="479"/>
                  </a:lnTo>
                  <a:lnTo>
                    <a:pt x="46" y="479"/>
                  </a:lnTo>
                  <a:lnTo>
                    <a:pt x="37" y="479"/>
                  </a:lnTo>
                  <a:lnTo>
                    <a:pt x="29" y="477"/>
                  </a:lnTo>
                  <a:lnTo>
                    <a:pt x="21" y="472"/>
                  </a:lnTo>
                  <a:lnTo>
                    <a:pt x="14" y="467"/>
                  </a:lnTo>
                  <a:lnTo>
                    <a:pt x="8" y="460"/>
                  </a:lnTo>
                  <a:lnTo>
                    <a:pt x="5" y="452"/>
                  </a:lnTo>
                  <a:lnTo>
                    <a:pt x="1" y="444"/>
                  </a:lnTo>
                  <a:lnTo>
                    <a:pt x="0" y="435"/>
                  </a:lnTo>
                  <a:lnTo>
                    <a:pt x="0" y="364"/>
                  </a:lnTo>
                  <a:lnTo>
                    <a:pt x="1" y="356"/>
                  </a:lnTo>
                  <a:lnTo>
                    <a:pt x="5" y="346"/>
                  </a:lnTo>
                  <a:lnTo>
                    <a:pt x="8" y="340"/>
                  </a:lnTo>
                  <a:lnTo>
                    <a:pt x="14" y="333"/>
                  </a:lnTo>
                  <a:lnTo>
                    <a:pt x="21" y="327"/>
                  </a:lnTo>
                  <a:lnTo>
                    <a:pt x="29"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9326" name="Freeform 14"/>
            <p:cNvSpPr>
              <a:spLocks/>
            </p:cNvSpPr>
            <p:nvPr/>
          </p:nvSpPr>
          <p:spPr bwMode="auto">
            <a:xfrm>
              <a:off x="3652" y="2184"/>
              <a:ext cx="355" cy="749"/>
            </a:xfrm>
            <a:custGeom>
              <a:avLst/>
              <a:gdLst/>
              <a:ahLst/>
              <a:cxnLst>
                <a:cxn ang="0">
                  <a:pos x="145" y="188"/>
                </a:cxn>
                <a:cxn ang="0">
                  <a:pos x="146" y="175"/>
                </a:cxn>
                <a:cxn ang="0">
                  <a:pos x="160" y="148"/>
                </a:cxn>
                <a:cxn ang="0">
                  <a:pos x="181" y="131"/>
                </a:cxn>
                <a:cxn ang="0">
                  <a:pos x="196" y="123"/>
                </a:cxn>
                <a:cxn ang="0">
                  <a:pos x="217" y="112"/>
                </a:cxn>
                <a:cxn ang="0">
                  <a:pos x="273" y="83"/>
                </a:cxn>
                <a:cxn ang="0">
                  <a:pos x="355" y="40"/>
                </a:cxn>
                <a:cxn ang="0">
                  <a:pos x="396" y="18"/>
                </a:cxn>
                <a:cxn ang="0">
                  <a:pos x="413" y="10"/>
                </a:cxn>
                <a:cxn ang="0">
                  <a:pos x="421" y="6"/>
                </a:cxn>
                <a:cxn ang="0">
                  <a:pos x="423" y="4"/>
                </a:cxn>
                <a:cxn ang="0">
                  <a:pos x="440" y="0"/>
                </a:cxn>
                <a:cxn ang="0">
                  <a:pos x="461" y="3"/>
                </a:cxn>
                <a:cxn ang="0">
                  <a:pos x="474" y="14"/>
                </a:cxn>
                <a:cxn ang="0">
                  <a:pos x="484" y="38"/>
                </a:cxn>
                <a:cxn ang="0">
                  <a:pos x="487" y="62"/>
                </a:cxn>
                <a:cxn ang="0">
                  <a:pos x="487" y="68"/>
                </a:cxn>
                <a:cxn ang="0">
                  <a:pos x="644" y="320"/>
                </a:cxn>
                <a:cxn ang="0">
                  <a:pos x="667" y="333"/>
                </a:cxn>
                <a:cxn ang="0">
                  <a:pos x="680" y="356"/>
                </a:cxn>
                <a:cxn ang="0">
                  <a:pos x="680" y="444"/>
                </a:cxn>
                <a:cxn ang="0">
                  <a:pos x="667" y="467"/>
                </a:cxn>
                <a:cxn ang="0">
                  <a:pos x="644" y="479"/>
                </a:cxn>
                <a:cxn ang="0">
                  <a:pos x="487" y="1126"/>
                </a:cxn>
                <a:cxn ang="0">
                  <a:pos x="487" y="1139"/>
                </a:cxn>
                <a:cxn ang="0">
                  <a:pos x="490" y="1170"/>
                </a:cxn>
                <a:cxn ang="0">
                  <a:pos x="500" y="1209"/>
                </a:cxn>
                <a:cxn ang="0">
                  <a:pos x="523" y="1250"/>
                </a:cxn>
                <a:cxn ang="0">
                  <a:pos x="555" y="1278"/>
                </a:cxn>
                <a:cxn ang="0">
                  <a:pos x="582" y="1290"/>
                </a:cxn>
                <a:cxn ang="0">
                  <a:pos x="619" y="1295"/>
                </a:cxn>
                <a:cxn ang="0">
                  <a:pos x="672" y="1302"/>
                </a:cxn>
                <a:cxn ang="0">
                  <a:pos x="698" y="1313"/>
                </a:cxn>
                <a:cxn ang="0">
                  <a:pos x="714" y="1333"/>
                </a:cxn>
                <a:cxn ang="0">
                  <a:pos x="719" y="1362"/>
                </a:cxn>
                <a:cxn ang="0">
                  <a:pos x="714" y="1391"/>
                </a:cxn>
                <a:cxn ang="0">
                  <a:pos x="694" y="1422"/>
                </a:cxn>
                <a:cxn ang="0">
                  <a:pos x="669" y="1440"/>
                </a:cxn>
                <a:cxn ang="0">
                  <a:pos x="648" y="1454"/>
                </a:cxn>
                <a:cxn ang="0">
                  <a:pos x="615" y="1467"/>
                </a:cxn>
                <a:cxn ang="0">
                  <a:pos x="574" y="1480"/>
                </a:cxn>
                <a:cxn ang="0">
                  <a:pos x="524" y="1488"/>
                </a:cxn>
                <a:cxn ang="0">
                  <a:pos x="464" y="1491"/>
                </a:cxn>
                <a:cxn ang="0">
                  <a:pos x="406" y="1488"/>
                </a:cxn>
                <a:cxn ang="0">
                  <a:pos x="356" y="1480"/>
                </a:cxn>
                <a:cxn ang="0">
                  <a:pos x="315" y="1465"/>
                </a:cxn>
                <a:cxn ang="0">
                  <a:pos x="275" y="1445"/>
                </a:cxn>
                <a:cxn ang="0">
                  <a:pos x="226" y="1408"/>
                </a:cxn>
                <a:cxn ang="0">
                  <a:pos x="194" y="1376"/>
                </a:cxn>
                <a:cxn ang="0">
                  <a:pos x="172" y="1343"/>
                </a:cxn>
                <a:cxn ang="0">
                  <a:pos x="154" y="1298"/>
                </a:cxn>
                <a:cxn ang="0">
                  <a:pos x="144" y="1227"/>
                </a:cxn>
                <a:cxn ang="0">
                  <a:pos x="37" y="479"/>
                </a:cxn>
                <a:cxn ang="0">
                  <a:pos x="14" y="467"/>
                </a:cxn>
                <a:cxn ang="0">
                  <a:pos x="1" y="444"/>
                </a:cxn>
                <a:cxn ang="0">
                  <a:pos x="1" y="356"/>
                </a:cxn>
                <a:cxn ang="0">
                  <a:pos x="14" y="333"/>
                </a:cxn>
                <a:cxn ang="0">
                  <a:pos x="37" y="320"/>
                </a:cxn>
              </a:cxnLst>
              <a:rect l="0" t="0" r="r" b="b"/>
              <a:pathLst>
                <a:path w="719" h="1491">
                  <a:moveTo>
                    <a:pt x="145" y="318"/>
                  </a:moveTo>
                  <a:lnTo>
                    <a:pt x="145" y="186"/>
                  </a:lnTo>
                  <a:lnTo>
                    <a:pt x="145" y="188"/>
                  </a:lnTo>
                  <a:lnTo>
                    <a:pt x="145" y="186"/>
                  </a:lnTo>
                  <a:lnTo>
                    <a:pt x="145" y="182"/>
                  </a:lnTo>
                  <a:lnTo>
                    <a:pt x="146" y="175"/>
                  </a:lnTo>
                  <a:lnTo>
                    <a:pt x="150" y="167"/>
                  </a:lnTo>
                  <a:lnTo>
                    <a:pt x="154" y="158"/>
                  </a:lnTo>
                  <a:lnTo>
                    <a:pt x="160" y="148"/>
                  </a:lnTo>
                  <a:lnTo>
                    <a:pt x="169" y="139"/>
                  </a:lnTo>
                  <a:lnTo>
                    <a:pt x="175" y="135"/>
                  </a:lnTo>
                  <a:lnTo>
                    <a:pt x="181" y="131"/>
                  </a:lnTo>
                  <a:lnTo>
                    <a:pt x="186" y="129"/>
                  </a:lnTo>
                  <a:lnTo>
                    <a:pt x="190" y="127"/>
                  </a:lnTo>
                  <a:lnTo>
                    <a:pt x="196" y="123"/>
                  </a:lnTo>
                  <a:lnTo>
                    <a:pt x="202" y="120"/>
                  </a:lnTo>
                  <a:lnTo>
                    <a:pt x="209" y="116"/>
                  </a:lnTo>
                  <a:lnTo>
                    <a:pt x="217" y="112"/>
                  </a:lnTo>
                  <a:lnTo>
                    <a:pt x="234" y="102"/>
                  </a:lnTo>
                  <a:lnTo>
                    <a:pt x="252" y="93"/>
                  </a:lnTo>
                  <a:lnTo>
                    <a:pt x="273" y="83"/>
                  </a:lnTo>
                  <a:lnTo>
                    <a:pt x="315" y="61"/>
                  </a:lnTo>
                  <a:lnTo>
                    <a:pt x="335" y="49"/>
                  </a:lnTo>
                  <a:lnTo>
                    <a:pt x="355" y="40"/>
                  </a:lnTo>
                  <a:lnTo>
                    <a:pt x="373" y="31"/>
                  </a:lnTo>
                  <a:lnTo>
                    <a:pt x="390" y="22"/>
                  </a:lnTo>
                  <a:lnTo>
                    <a:pt x="396" y="18"/>
                  </a:lnTo>
                  <a:lnTo>
                    <a:pt x="402" y="15"/>
                  </a:lnTo>
                  <a:lnTo>
                    <a:pt x="408" y="13"/>
                  </a:lnTo>
                  <a:lnTo>
                    <a:pt x="413" y="10"/>
                  </a:lnTo>
                  <a:lnTo>
                    <a:pt x="416" y="8"/>
                  </a:lnTo>
                  <a:lnTo>
                    <a:pt x="419" y="7"/>
                  </a:lnTo>
                  <a:lnTo>
                    <a:pt x="421" y="6"/>
                  </a:lnTo>
                  <a:lnTo>
                    <a:pt x="422" y="6"/>
                  </a:lnTo>
                  <a:lnTo>
                    <a:pt x="422" y="6"/>
                  </a:lnTo>
                  <a:lnTo>
                    <a:pt x="423" y="4"/>
                  </a:lnTo>
                  <a:lnTo>
                    <a:pt x="426" y="3"/>
                  </a:lnTo>
                  <a:lnTo>
                    <a:pt x="432" y="1"/>
                  </a:lnTo>
                  <a:lnTo>
                    <a:pt x="440" y="0"/>
                  </a:lnTo>
                  <a:lnTo>
                    <a:pt x="448" y="0"/>
                  </a:lnTo>
                  <a:lnTo>
                    <a:pt x="456" y="1"/>
                  </a:lnTo>
                  <a:lnTo>
                    <a:pt x="461" y="3"/>
                  </a:lnTo>
                  <a:lnTo>
                    <a:pt x="466" y="6"/>
                  </a:lnTo>
                  <a:lnTo>
                    <a:pt x="470" y="9"/>
                  </a:lnTo>
                  <a:lnTo>
                    <a:pt x="474" y="14"/>
                  </a:lnTo>
                  <a:lnTo>
                    <a:pt x="478" y="21"/>
                  </a:lnTo>
                  <a:lnTo>
                    <a:pt x="482" y="29"/>
                  </a:lnTo>
                  <a:lnTo>
                    <a:pt x="484" y="38"/>
                  </a:lnTo>
                  <a:lnTo>
                    <a:pt x="486" y="47"/>
                  </a:lnTo>
                  <a:lnTo>
                    <a:pt x="486" y="55"/>
                  </a:lnTo>
                  <a:lnTo>
                    <a:pt x="487" y="62"/>
                  </a:lnTo>
                  <a:lnTo>
                    <a:pt x="487" y="67"/>
                  </a:lnTo>
                  <a:lnTo>
                    <a:pt x="487" y="68"/>
                  </a:lnTo>
                  <a:lnTo>
                    <a:pt x="487" y="68"/>
                  </a:lnTo>
                  <a:lnTo>
                    <a:pt x="487" y="318"/>
                  </a:lnTo>
                  <a:lnTo>
                    <a:pt x="635" y="318"/>
                  </a:lnTo>
                  <a:lnTo>
                    <a:pt x="644" y="320"/>
                  </a:lnTo>
                  <a:lnTo>
                    <a:pt x="652" y="322"/>
                  </a:lnTo>
                  <a:lnTo>
                    <a:pt x="660" y="327"/>
                  </a:lnTo>
                  <a:lnTo>
                    <a:pt x="667" y="333"/>
                  </a:lnTo>
                  <a:lnTo>
                    <a:pt x="673" y="340"/>
                  </a:lnTo>
                  <a:lnTo>
                    <a:pt x="678" y="346"/>
                  </a:lnTo>
                  <a:lnTo>
                    <a:pt x="680" y="356"/>
                  </a:lnTo>
                  <a:lnTo>
                    <a:pt x="681" y="365"/>
                  </a:lnTo>
                  <a:lnTo>
                    <a:pt x="681" y="434"/>
                  </a:lnTo>
                  <a:lnTo>
                    <a:pt x="680" y="444"/>
                  </a:lnTo>
                  <a:lnTo>
                    <a:pt x="678" y="452"/>
                  </a:lnTo>
                  <a:lnTo>
                    <a:pt x="673" y="460"/>
                  </a:lnTo>
                  <a:lnTo>
                    <a:pt x="667" y="467"/>
                  </a:lnTo>
                  <a:lnTo>
                    <a:pt x="660" y="472"/>
                  </a:lnTo>
                  <a:lnTo>
                    <a:pt x="652" y="477"/>
                  </a:lnTo>
                  <a:lnTo>
                    <a:pt x="644" y="479"/>
                  </a:lnTo>
                  <a:lnTo>
                    <a:pt x="635" y="480"/>
                  </a:lnTo>
                  <a:lnTo>
                    <a:pt x="487" y="479"/>
                  </a:lnTo>
                  <a:lnTo>
                    <a:pt x="487" y="1126"/>
                  </a:lnTo>
                  <a:lnTo>
                    <a:pt x="487" y="1128"/>
                  </a:lnTo>
                  <a:lnTo>
                    <a:pt x="487" y="1132"/>
                  </a:lnTo>
                  <a:lnTo>
                    <a:pt x="487" y="1139"/>
                  </a:lnTo>
                  <a:lnTo>
                    <a:pt x="487" y="1148"/>
                  </a:lnTo>
                  <a:lnTo>
                    <a:pt x="489" y="1158"/>
                  </a:lnTo>
                  <a:lnTo>
                    <a:pt x="490" y="1170"/>
                  </a:lnTo>
                  <a:lnTo>
                    <a:pt x="492" y="1182"/>
                  </a:lnTo>
                  <a:lnTo>
                    <a:pt x="495" y="1195"/>
                  </a:lnTo>
                  <a:lnTo>
                    <a:pt x="500" y="1209"/>
                  </a:lnTo>
                  <a:lnTo>
                    <a:pt x="506" y="1224"/>
                  </a:lnTo>
                  <a:lnTo>
                    <a:pt x="513" y="1237"/>
                  </a:lnTo>
                  <a:lnTo>
                    <a:pt x="523" y="1250"/>
                  </a:lnTo>
                  <a:lnTo>
                    <a:pt x="534" y="1262"/>
                  </a:lnTo>
                  <a:lnTo>
                    <a:pt x="547" y="1273"/>
                  </a:lnTo>
                  <a:lnTo>
                    <a:pt x="555" y="1278"/>
                  </a:lnTo>
                  <a:lnTo>
                    <a:pt x="563" y="1283"/>
                  </a:lnTo>
                  <a:lnTo>
                    <a:pt x="573" y="1286"/>
                  </a:lnTo>
                  <a:lnTo>
                    <a:pt x="582" y="1290"/>
                  </a:lnTo>
                  <a:lnTo>
                    <a:pt x="590" y="1292"/>
                  </a:lnTo>
                  <a:lnTo>
                    <a:pt x="599" y="1293"/>
                  </a:lnTo>
                  <a:lnTo>
                    <a:pt x="619" y="1295"/>
                  </a:lnTo>
                  <a:lnTo>
                    <a:pt x="641" y="1298"/>
                  </a:lnTo>
                  <a:lnTo>
                    <a:pt x="661" y="1300"/>
                  </a:lnTo>
                  <a:lnTo>
                    <a:pt x="672" y="1302"/>
                  </a:lnTo>
                  <a:lnTo>
                    <a:pt x="682" y="1305"/>
                  </a:lnTo>
                  <a:lnTo>
                    <a:pt x="690" y="1308"/>
                  </a:lnTo>
                  <a:lnTo>
                    <a:pt x="698" y="1313"/>
                  </a:lnTo>
                  <a:lnTo>
                    <a:pt x="705" y="1318"/>
                  </a:lnTo>
                  <a:lnTo>
                    <a:pt x="711" y="1325"/>
                  </a:lnTo>
                  <a:lnTo>
                    <a:pt x="714" y="1333"/>
                  </a:lnTo>
                  <a:lnTo>
                    <a:pt x="717" y="1343"/>
                  </a:lnTo>
                  <a:lnTo>
                    <a:pt x="718" y="1353"/>
                  </a:lnTo>
                  <a:lnTo>
                    <a:pt x="719" y="1362"/>
                  </a:lnTo>
                  <a:lnTo>
                    <a:pt x="719" y="1370"/>
                  </a:lnTo>
                  <a:lnTo>
                    <a:pt x="718" y="1378"/>
                  </a:lnTo>
                  <a:lnTo>
                    <a:pt x="714" y="1391"/>
                  </a:lnTo>
                  <a:lnTo>
                    <a:pt x="709" y="1402"/>
                  </a:lnTo>
                  <a:lnTo>
                    <a:pt x="702" y="1413"/>
                  </a:lnTo>
                  <a:lnTo>
                    <a:pt x="694" y="1422"/>
                  </a:lnTo>
                  <a:lnTo>
                    <a:pt x="684" y="1429"/>
                  </a:lnTo>
                  <a:lnTo>
                    <a:pt x="675" y="1437"/>
                  </a:lnTo>
                  <a:lnTo>
                    <a:pt x="669" y="1440"/>
                  </a:lnTo>
                  <a:lnTo>
                    <a:pt x="664" y="1445"/>
                  </a:lnTo>
                  <a:lnTo>
                    <a:pt x="656" y="1450"/>
                  </a:lnTo>
                  <a:lnTo>
                    <a:pt x="648" y="1454"/>
                  </a:lnTo>
                  <a:lnTo>
                    <a:pt x="637" y="1459"/>
                  </a:lnTo>
                  <a:lnTo>
                    <a:pt x="627" y="1462"/>
                  </a:lnTo>
                  <a:lnTo>
                    <a:pt x="615" y="1467"/>
                  </a:lnTo>
                  <a:lnTo>
                    <a:pt x="603" y="1472"/>
                  </a:lnTo>
                  <a:lnTo>
                    <a:pt x="589" y="1476"/>
                  </a:lnTo>
                  <a:lnTo>
                    <a:pt x="574" y="1480"/>
                  </a:lnTo>
                  <a:lnTo>
                    <a:pt x="559" y="1483"/>
                  </a:lnTo>
                  <a:lnTo>
                    <a:pt x="542" y="1485"/>
                  </a:lnTo>
                  <a:lnTo>
                    <a:pt x="524" y="1488"/>
                  </a:lnTo>
                  <a:lnTo>
                    <a:pt x="505" y="1490"/>
                  </a:lnTo>
                  <a:lnTo>
                    <a:pt x="485" y="1490"/>
                  </a:lnTo>
                  <a:lnTo>
                    <a:pt x="464" y="1491"/>
                  </a:lnTo>
                  <a:lnTo>
                    <a:pt x="444" y="1490"/>
                  </a:lnTo>
                  <a:lnTo>
                    <a:pt x="424" y="1489"/>
                  </a:lnTo>
                  <a:lnTo>
                    <a:pt x="406" y="1488"/>
                  </a:lnTo>
                  <a:lnTo>
                    <a:pt x="388" y="1485"/>
                  </a:lnTo>
                  <a:lnTo>
                    <a:pt x="372" y="1482"/>
                  </a:lnTo>
                  <a:lnTo>
                    <a:pt x="356" y="1480"/>
                  </a:lnTo>
                  <a:lnTo>
                    <a:pt x="342" y="1475"/>
                  </a:lnTo>
                  <a:lnTo>
                    <a:pt x="327" y="1470"/>
                  </a:lnTo>
                  <a:lnTo>
                    <a:pt x="315" y="1465"/>
                  </a:lnTo>
                  <a:lnTo>
                    <a:pt x="301" y="1459"/>
                  </a:lnTo>
                  <a:lnTo>
                    <a:pt x="288" y="1453"/>
                  </a:lnTo>
                  <a:lnTo>
                    <a:pt x="275" y="1445"/>
                  </a:lnTo>
                  <a:lnTo>
                    <a:pt x="251" y="1429"/>
                  </a:lnTo>
                  <a:lnTo>
                    <a:pt x="239" y="1419"/>
                  </a:lnTo>
                  <a:lnTo>
                    <a:pt x="226" y="1408"/>
                  </a:lnTo>
                  <a:lnTo>
                    <a:pt x="214" y="1398"/>
                  </a:lnTo>
                  <a:lnTo>
                    <a:pt x="204" y="1387"/>
                  </a:lnTo>
                  <a:lnTo>
                    <a:pt x="194" y="1376"/>
                  </a:lnTo>
                  <a:lnTo>
                    <a:pt x="186" y="1366"/>
                  </a:lnTo>
                  <a:lnTo>
                    <a:pt x="178" y="1354"/>
                  </a:lnTo>
                  <a:lnTo>
                    <a:pt x="172" y="1343"/>
                  </a:lnTo>
                  <a:lnTo>
                    <a:pt x="166" y="1332"/>
                  </a:lnTo>
                  <a:lnTo>
                    <a:pt x="161" y="1321"/>
                  </a:lnTo>
                  <a:lnTo>
                    <a:pt x="154" y="1298"/>
                  </a:lnTo>
                  <a:lnTo>
                    <a:pt x="149" y="1275"/>
                  </a:lnTo>
                  <a:lnTo>
                    <a:pt x="146" y="1252"/>
                  </a:lnTo>
                  <a:lnTo>
                    <a:pt x="144" y="1227"/>
                  </a:lnTo>
                  <a:lnTo>
                    <a:pt x="145" y="479"/>
                  </a:lnTo>
                  <a:lnTo>
                    <a:pt x="46" y="479"/>
                  </a:lnTo>
                  <a:lnTo>
                    <a:pt x="37" y="479"/>
                  </a:lnTo>
                  <a:lnTo>
                    <a:pt x="28" y="477"/>
                  </a:lnTo>
                  <a:lnTo>
                    <a:pt x="21" y="472"/>
                  </a:lnTo>
                  <a:lnTo>
                    <a:pt x="14" y="467"/>
                  </a:lnTo>
                  <a:lnTo>
                    <a:pt x="8" y="460"/>
                  </a:lnTo>
                  <a:lnTo>
                    <a:pt x="4" y="452"/>
                  </a:lnTo>
                  <a:lnTo>
                    <a:pt x="1" y="444"/>
                  </a:lnTo>
                  <a:lnTo>
                    <a:pt x="0" y="435"/>
                  </a:lnTo>
                  <a:lnTo>
                    <a:pt x="0" y="364"/>
                  </a:lnTo>
                  <a:lnTo>
                    <a:pt x="1" y="356"/>
                  </a:lnTo>
                  <a:lnTo>
                    <a:pt x="4" y="346"/>
                  </a:lnTo>
                  <a:lnTo>
                    <a:pt x="8" y="340"/>
                  </a:lnTo>
                  <a:lnTo>
                    <a:pt x="14" y="333"/>
                  </a:lnTo>
                  <a:lnTo>
                    <a:pt x="21" y="327"/>
                  </a:lnTo>
                  <a:lnTo>
                    <a:pt x="28" y="322"/>
                  </a:lnTo>
                  <a:lnTo>
                    <a:pt x="37" y="320"/>
                  </a:lnTo>
                  <a:lnTo>
                    <a:pt x="46" y="319"/>
                  </a:lnTo>
                  <a:lnTo>
                    <a:pt x="145" y="318"/>
                  </a:lnTo>
                  <a:close/>
                </a:path>
              </a:pathLst>
            </a:custGeom>
            <a:solidFill>
              <a:srgbClr val="000000"/>
            </a:solidFill>
            <a:ln w="9525">
              <a:noFill/>
              <a:round/>
              <a:headEnd/>
              <a:tailEnd/>
            </a:ln>
          </p:spPr>
          <p:txBody>
            <a:bodyPr/>
            <a:lstStyle/>
            <a:p>
              <a:pPr>
                <a:defRPr/>
              </a:pPr>
              <a:endParaRPr lang="zh-CN" altLang="en-US"/>
            </a:p>
          </p:txBody>
        </p:sp>
        <p:sp>
          <p:nvSpPr>
            <p:cNvPr id="269327" name="Freeform 15"/>
            <p:cNvSpPr>
              <a:spLocks/>
            </p:cNvSpPr>
            <p:nvPr/>
          </p:nvSpPr>
          <p:spPr bwMode="auto">
            <a:xfrm>
              <a:off x="2065" y="2136"/>
              <a:ext cx="450" cy="781"/>
            </a:xfrm>
            <a:custGeom>
              <a:avLst/>
              <a:gdLst/>
              <a:ahLst/>
              <a:cxnLst>
                <a:cxn ang="0">
                  <a:pos x="767" y="632"/>
                </a:cxn>
                <a:cxn ang="0">
                  <a:pos x="786" y="637"/>
                </a:cxn>
                <a:cxn ang="0">
                  <a:pos x="800" y="646"/>
                </a:cxn>
                <a:cxn ang="0">
                  <a:pos x="810" y="661"/>
                </a:cxn>
                <a:cxn ang="0">
                  <a:pos x="813" y="678"/>
                </a:cxn>
                <a:cxn ang="0">
                  <a:pos x="812" y="851"/>
                </a:cxn>
                <a:cxn ang="0">
                  <a:pos x="805" y="867"/>
                </a:cxn>
                <a:cxn ang="0">
                  <a:pos x="794" y="880"/>
                </a:cxn>
                <a:cxn ang="0">
                  <a:pos x="777" y="887"/>
                </a:cxn>
                <a:cxn ang="0">
                  <a:pos x="388" y="887"/>
                </a:cxn>
                <a:cxn ang="0">
                  <a:pos x="848" y="1300"/>
                </a:cxn>
                <a:cxn ang="0">
                  <a:pos x="866" y="1305"/>
                </a:cxn>
                <a:cxn ang="0">
                  <a:pos x="881" y="1314"/>
                </a:cxn>
                <a:cxn ang="0">
                  <a:pos x="891" y="1329"/>
                </a:cxn>
                <a:cxn ang="0">
                  <a:pos x="894" y="1346"/>
                </a:cxn>
                <a:cxn ang="0">
                  <a:pos x="893" y="1525"/>
                </a:cxn>
                <a:cxn ang="0">
                  <a:pos x="886" y="1541"/>
                </a:cxn>
                <a:cxn ang="0">
                  <a:pos x="874" y="1554"/>
                </a:cxn>
                <a:cxn ang="0">
                  <a:pos x="857" y="1560"/>
                </a:cxn>
                <a:cxn ang="0">
                  <a:pos x="46" y="1559"/>
                </a:cxn>
                <a:cxn ang="0">
                  <a:pos x="29" y="1557"/>
                </a:cxn>
                <a:cxn ang="0">
                  <a:pos x="14" y="1548"/>
                </a:cxn>
                <a:cxn ang="0">
                  <a:pos x="4" y="1533"/>
                </a:cxn>
                <a:cxn ang="0">
                  <a:pos x="0" y="1516"/>
                </a:cxn>
                <a:cxn ang="0">
                  <a:pos x="1" y="38"/>
                </a:cxn>
                <a:cxn ang="0">
                  <a:pos x="8" y="21"/>
                </a:cxn>
                <a:cxn ang="0">
                  <a:pos x="21" y="9"/>
                </a:cxn>
                <a:cxn ang="0">
                  <a:pos x="37" y="2"/>
                </a:cxn>
                <a:cxn ang="0">
                  <a:pos x="848" y="0"/>
                </a:cxn>
                <a:cxn ang="0">
                  <a:pos x="866" y="5"/>
                </a:cxn>
                <a:cxn ang="0">
                  <a:pos x="881" y="15"/>
                </a:cxn>
                <a:cxn ang="0">
                  <a:pos x="891" y="29"/>
                </a:cxn>
                <a:cxn ang="0">
                  <a:pos x="894" y="47"/>
                </a:cxn>
                <a:cxn ang="0">
                  <a:pos x="893" y="225"/>
                </a:cxn>
                <a:cxn ang="0">
                  <a:pos x="886" y="241"/>
                </a:cxn>
                <a:cxn ang="0">
                  <a:pos x="874" y="253"/>
                </a:cxn>
                <a:cxn ang="0">
                  <a:pos x="857" y="260"/>
                </a:cxn>
                <a:cxn ang="0">
                  <a:pos x="388" y="260"/>
                </a:cxn>
              </a:cxnLst>
              <a:rect l="0" t="0" r="r" b="b"/>
              <a:pathLst>
                <a:path w="894" h="1560">
                  <a:moveTo>
                    <a:pt x="388" y="632"/>
                  </a:moveTo>
                  <a:lnTo>
                    <a:pt x="767" y="632"/>
                  </a:lnTo>
                  <a:lnTo>
                    <a:pt x="777" y="633"/>
                  </a:lnTo>
                  <a:lnTo>
                    <a:pt x="786" y="637"/>
                  </a:lnTo>
                  <a:lnTo>
                    <a:pt x="794" y="640"/>
                  </a:lnTo>
                  <a:lnTo>
                    <a:pt x="800" y="646"/>
                  </a:lnTo>
                  <a:lnTo>
                    <a:pt x="805" y="653"/>
                  </a:lnTo>
                  <a:lnTo>
                    <a:pt x="810" y="661"/>
                  </a:lnTo>
                  <a:lnTo>
                    <a:pt x="812" y="669"/>
                  </a:lnTo>
                  <a:lnTo>
                    <a:pt x="813" y="678"/>
                  </a:lnTo>
                  <a:lnTo>
                    <a:pt x="813" y="841"/>
                  </a:lnTo>
                  <a:lnTo>
                    <a:pt x="812" y="851"/>
                  </a:lnTo>
                  <a:lnTo>
                    <a:pt x="810" y="859"/>
                  </a:lnTo>
                  <a:lnTo>
                    <a:pt x="805" y="867"/>
                  </a:lnTo>
                  <a:lnTo>
                    <a:pt x="800" y="874"/>
                  </a:lnTo>
                  <a:lnTo>
                    <a:pt x="794" y="880"/>
                  </a:lnTo>
                  <a:lnTo>
                    <a:pt x="786" y="883"/>
                  </a:lnTo>
                  <a:lnTo>
                    <a:pt x="777" y="887"/>
                  </a:lnTo>
                  <a:lnTo>
                    <a:pt x="767" y="888"/>
                  </a:lnTo>
                  <a:lnTo>
                    <a:pt x="388" y="887"/>
                  </a:lnTo>
                  <a:lnTo>
                    <a:pt x="388" y="1300"/>
                  </a:lnTo>
                  <a:lnTo>
                    <a:pt x="848" y="1300"/>
                  </a:lnTo>
                  <a:lnTo>
                    <a:pt x="857" y="1303"/>
                  </a:lnTo>
                  <a:lnTo>
                    <a:pt x="866" y="1305"/>
                  </a:lnTo>
                  <a:lnTo>
                    <a:pt x="874" y="1309"/>
                  </a:lnTo>
                  <a:lnTo>
                    <a:pt x="881" y="1314"/>
                  </a:lnTo>
                  <a:lnTo>
                    <a:pt x="886" y="1321"/>
                  </a:lnTo>
                  <a:lnTo>
                    <a:pt x="891" y="1329"/>
                  </a:lnTo>
                  <a:lnTo>
                    <a:pt x="893" y="1337"/>
                  </a:lnTo>
                  <a:lnTo>
                    <a:pt x="894" y="1346"/>
                  </a:lnTo>
                  <a:lnTo>
                    <a:pt x="894" y="1514"/>
                  </a:lnTo>
                  <a:lnTo>
                    <a:pt x="893" y="1525"/>
                  </a:lnTo>
                  <a:lnTo>
                    <a:pt x="891" y="1533"/>
                  </a:lnTo>
                  <a:lnTo>
                    <a:pt x="886" y="1541"/>
                  </a:lnTo>
                  <a:lnTo>
                    <a:pt x="881" y="1548"/>
                  </a:lnTo>
                  <a:lnTo>
                    <a:pt x="874" y="1554"/>
                  </a:lnTo>
                  <a:lnTo>
                    <a:pt x="866" y="1557"/>
                  </a:lnTo>
                  <a:lnTo>
                    <a:pt x="857" y="1560"/>
                  </a:lnTo>
                  <a:lnTo>
                    <a:pt x="848" y="1560"/>
                  </a:lnTo>
                  <a:lnTo>
                    <a:pt x="46" y="1559"/>
                  </a:lnTo>
                  <a:lnTo>
                    <a:pt x="37" y="1560"/>
                  </a:lnTo>
                  <a:lnTo>
                    <a:pt x="29" y="1557"/>
                  </a:lnTo>
                  <a:lnTo>
                    <a:pt x="21" y="1554"/>
                  </a:lnTo>
                  <a:lnTo>
                    <a:pt x="14" y="1548"/>
                  </a:lnTo>
                  <a:lnTo>
                    <a:pt x="8" y="1541"/>
                  </a:lnTo>
                  <a:lnTo>
                    <a:pt x="4" y="1533"/>
                  </a:lnTo>
                  <a:lnTo>
                    <a:pt x="1" y="1525"/>
                  </a:lnTo>
                  <a:lnTo>
                    <a:pt x="0" y="1516"/>
                  </a:lnTo>
                  <a:lnTo>
                    <a:pt x="0" y="46"/>
                  </a:lnTo>
                  <a:lnTo>
                    <a:pt x="1" y="38"/>
                  </a:lnTo>
                  <a:lnTo>
                    <a:pt x="4" y="29"/>
                  </a:lnTo>
                  <a:lnTo>
                    <a:pt x="8" y="21"/>
                  </a:lnTo>
                  <a:lnTo>
                    <a:pt x="14" y="15"/>
                  </a:lnTo>
                  <a:lnTo>
                    <a:pt x="21" y="9"/>
                  </a:lnTo>
                  <a:lnTo>
                    <a:pt x="29" y="5"/>
                  </a:lnTo>
                  <a:lnTo>
                    <a:pt x="37" y="2"/>
                  </a:lnTo>
                  <a:lnTo>
                    <a:pt x="46" y="1"/>
                  </a:lnTo>
                  <a:lnTo>
                    <a:pt x="848" y="0"/>
                  </a:lnTo>
                  <a:lnTo>
                    <a:pt x="857" y="2"/>
                  </a:lnTo>
                  <a:lnTo>
                    <a:pt x="866" y="5"/>
                  </a:lnTo>
                  <a:lnTo>
                    <a:pt x="874" y="9"/>
                  </a:lnTo>
                  <a:lnTo>
                    <a:pt x="881" y="15"/>
                  </a:lnTo>
                  <a:lnTo>
                    <a:pt x="886" y="21"/>
                  </a:lnTo>
                  <a:lnTo>
                    <a:pt x="891" y="29"/>
                  </a:lnTo>
                  <a:lnTo>
                    <a:pt x="893" y="38"/>
                  </a:lnTo>
                  <a:lnTo>
                    <a:pt x="894" y="47"/>
                  </a:lnTo>
                  <a:lnTo>
                    <a:pt x="894" y="214"/>
                  </a:lnTo>
                  <a:lnTo>
                    <a:pt x="893" y="225"/>
                  </a:lnTo>
                  <a:lnTo>
                    <a:pt x="891" y="234"/>
                  </a:lnTo>
                  <a:lnTo>
                    <a:pt x="886" y="241"/>
                  </a:lnTo>
                  <a:lnTo>
                    <a:pt x="881" y="248"/>
                  </a:lnTo>
                  <a:lnTo>
                    <a:pt x="874" y="253"/>
                  </a:lnTo>
                  <a:lnTo>
                    <a:pt x="866" y="258"/>
                  </a:lnTo>
                  <a:lnTo>
                    <a:pt x="857" y="260"/>
                  </a:lnTo>
                  <a:lnTo>
                    <a:pt x="848" y="262"/>
                  </a:lnTo>
                  <a:lnTo>
                    <a:pt x="388" y="260"/>
                  </a:lnTo>
                  <a:lnTo>
                    <a:pt x="388" y="632"/>
                  </a:lnTo>
                  <a:close/>
                </a:path>
              </a:pathLst>
            </a:custGeom>
            <a:solidFill>
              <a:srgbClr val="000000"/>
            </a:solidFill>
            <a:ln w="9525">
              <a:noFill/>
              <a:round/>
              <a:headEnd/>
              <a:tailEnd/>
            </a:ln>
          </p:spPr>
          <p:txBody>
            <a:bodyPr/>
            <a:lstStyle/>
            <a:p>
              <a:pPr>
                <a:defRPr/>
              </a:pPr>
              <a:endParaRPr lang="zh-CN" altLang="en-US"/>
            </a:p>
          </p:txBody>
        </p:sp>
        <p:sp>
          <p:nvSpPr>
            <p:cNvPr id="269328" name="Freeform 16"/>
            <p:cNvSpPr>
              <a:spLocks/>
            </p:cNvSpPr>
            <p:nvPr/>
          </p:nvSpPr>
          <p:spPr bwMode="auto">
            <a:xfrm>
              <a:off x="2594" y="2333"/>
              <a:ext cx="497" cy="584"/>
            </a:xfrm>
            <a:custGeom>
              <a:avLst/>
              <a:gdLst/>
              <a:ahLst/>
              <a:cxnLst>
                <a:cxn ang="0">
                  <a:pos x="991" y="1144"/>
                </a:cxn>
                <a:cxn ang="0">
                  <a:pos x="974" y="1165"/>
                </a:cxn>
                <a:cxn ang="0">
                  <a:pos x="948" y="1171"/>
                </a:cxn>
                <a:cxn ang="0">
                  <a:pos x="665" y="1168"/>
                </a:cxn>
                <a:cxn ang="0">
                  <a:pos x="645" y="1152"/>
                </a:cxn>
                <a:cxn ang="0">
                  <a:pos x="637" y="1127"/>
                </a:cxn>
                <a:cxn ang="0">
                  <a:pos x="635" y="281"/>
                </a:cxn>
                <a:cxn ang="0">
                  <a:pos x="621" y="249"/>
                </a:cxn>
                <a:cxn ang="0">
                  <a:pos x="597" y="223"/>
                </a:cxn>
                <a:cxn ang="0">
                  <a:pos x="565" y="203"/>
                </a:cxn>
                <a:cxn ang="0">
                  <a:pos x="527" y="190"/>
                </a:cxn>
                <a:cxn ang="0">
                  <a:pos x="484" y="189"/>
                </a:cxn>
                <a:cxn ang="0">
                  <a:pos x="444" y="197"/>
                </a:cxn>
                <a:cxn ang="0">
                  <a:pos x="409" y="215"/>
                </a:cxn>
                <a:cxn ang="0">
                  <a:pos x="383" y="240"/>
                </a:cxn>
                <a:cxn ang="0">
                  <a:pos x="364" y="270"/>
                </a:cxn>
                <a:cxn ang="0">
                  <a:pos x="359" y="304"/>
                </a:cxn>
                <a:cxn ang="0">
                  <a:pos x="355" y="1144"/>
                </a:cxn>
                <a:cxn ang="0">
                  <a:pos x="338" y="1165"/>
                </a:cxn>
                <a:cxn ang="0">
                  <a:pos x="313" y="1171"/>
                </a:cxn>
                <a:cxn ang="0">
                  <a:pos x="28" y="1168"/>
                </a:cxn>
                <a:cxn ang="0">
                  <a:pos x="8" y="1152"/>
                </a:cxn>
                <a:cxn ang="0">
                  <a:pos x="0" y="1127"/>
                </a:cxn>
                <a:cxn ang="0">
                  <a:pos x="6" y="182"/>
                </a:cxn>
                <a:cxn ang="0">
                  <a:pos x="30" y="132"/>
                </a:cxn>
                <a:cxn ang="0">
                  <a:pos x="71" y="92"/>
                </a:cxn>
                <a:cxn ang="0">
                  <a:pos x="124" y="61"/>
                </a:cxn>
                <a:cxn ang="0">
                  <a:pos x="186" y="38"/>
                </a:cxn>
                <a:cxn ang="0">
                  <a:pos x="273" y="19"/>
                </a:cxn>
                <a:cxn ang="0">
                  <a:pos x="360" y="7"/>
                </a:cxn>
                <a:cxn ang="0">
                  <a:pos x="416" y="4"/>
                </a:cxn>
                <a:cxn ang="0">
                  <a:pos x="462" y="1"/>
                </a:cxn>
                <a:cxn ang="0">
                  <a:pos x="493" y="1"/>
                </a:cxn>
                <a:cxn ang="0">
                  <a:pos x="558" y="0"/>
                </a:cxn>
                <a:cxn ang="0">
                  <a:pos x="639" y="4"/>
                </a:cxn>
                <a:cxn ang="0">
                  <a:pos x="711" y="15"/>
                </a:cxn>
                <a:cxn ang="0">
                  <a:pos x="777" y="31"/>
                </a:cxn>
                <a:cxn ang="0">
                  <a:pos x="834" y="54"/>
                </a:cxn>
                <a:cxn ang="0">
                  <a:pos x="883" y="83"/>
                </a:cxn>
                <a:cxn ang="0">
                  <a:pos x="923" y="117"/>
                </a:cxn>
                <a:cxn ang="0">
                  <a:pos x="955" y="156"/>
                </a:cxn>
                <a:cxn ang="0">
                  <a:pos x="978" y="201"/>
                </a:cxn>
                <a:cxn ang="0">
                  <a:pos x="991" y="250"/>
                </a:cxn>
                <a:cxn ang="0">
                  <a:pos x="996" y="304"/>
                </a:cxn>
              </a:cxnLst>
              <a:rect l="0" t="0" r="r" b="b"/>
              <a:pathLst>
                <a:path w="996" h="1171">
                  <a:moveTo>
                    <a:pt x="995" y="1125"/>
                  </a:moveTo>
                  <a:lnTo>
                    <a:pt x="993" y="1136"/>
                  </a:lnTo>
                  <a:lnTo>
                    <a:pt x="991" y="1144"/>
                  </a:lnTo>
                  <a:lnTo>
                    <a:pt x="986" y="1152"/>
                  </a:lnTo>
                  <a:lnTo>
                    <a:pt x="981" y="1159"/>
                  </a:lnTo>
                  <a:lnTo>
                    <a:pt x="974" y="1165"/>
                  </a:lnTo>
                  <a:lnTo>
                    <a:pt x="967" y="1168"/>
                  </a:lnTo>
                  <a:lnTo>
                    <a:pt x="958" y="1171"/>
                  </a:lnTo>
                  <a:lnTo>
                    <a:pt x="948" y="1171"/>
                  </a:lnTo>
                  <a:lnTo>
                    <a:pt x="682" y="1170"/>
                  </a:lnTo>
                  <a:lnTo>
                    <a:pt x="673" y="1171"/>
                  </a:lnTo>
                  <a:lnTo>
                    <a:pt x="665" y="1168"/>
                  </a:lnTo>
                  <a:lnTo>
                    <a:pt x="657" y="1165"/>
                  </a:lnTo>
                  <a:lnTo>
                    <a:pt x="650" y="1159"/>
                  </a:lnTo>
                  <a:lnTo>
                    <a:pt x="645" y="1152"/>
                  </a:lnTo>
                  <a:lnTo>
                    <a:pt x="641" y="1144"/>
                  </a:lnTo>
                  <a:lnTo>
                    <a:pt x="639" y="1136"/>
                  </a:lnTo>
                  <a:lnTo>
                    <a:pt x="637" y="1127"/>
                  </a:lnTo>
                  <a:lnTo>
                    <a:pt x="637" y="304"/>
                  </a:lnTo>
                  <a:lnTo>
                    <a:pt x="637" y="293"/>
                  </a:lnTo>
                  <a:lnTo>
                    <a:pt x="635" y="281"/>
                  </a:lnTo>
                  <a:lnTo>
                    <a:pt x="632" y="271"/>
                  </a:lnTo>
                  <a:lnTo>
                    <a:pt x="627" y="259"/>
                  </a:lnTo>
                  <a:lnTo>
                    <a:pt x="621" y="249"/>
                  </a:lnTo>
                  <a:lnTo>
                    <a:pt x="614" y="240"/>
                  </a:lnTo>
                  <a:lnTo>
                    <a:pt x="606" y="231"/>
                  </a:lnTo>
                  <a:lnTo>
                    <a:pt x="597" y="223"/>
                  </a:lnTo>
                  <a:lnTo>
                    <a:pt x="587" y="216"/>
                  </a:lnTo>
                  <a:lnTo>
                    <a:pt x="576" y="209"/>
                  </a:lnTo>
                  <a:lnTo>
                    <a:pt x="565" y="203"/>
                  </a:lnTo>
                  <a:lnTo>
                    <a:pt x="553" y="197"/>
                  </a:lnTo>
                  <a:lnTo>
                    <a:pt x="539" y="194"/>
                  </a:lnTo>
                  <a:lnTo>
                    <a:pt x="527" y="190"/>
                  </a:lnTo>
                  <a:lnTo>
                    <a:pt x="513" y="189"/>
                  </a:lnTo>
                  <a:lnTo>
                    <a:pt x="498" y="188"/>
                  </a:lnTo>
                  <a:lnTo>
                    <a:pt x="484" y="189"/>
                  </a:lnTo>
                  <a:lnTo>
                    <a:pt x="470" y="190"/>
                  </a:lnTo>
                  <a:lnTo>
                    <a:pt x="457" y="194"/>
                  </a:lnTo>
                  <a:lnTo>
                    <a:pt x="444" y="197"/>
                  </a:lnTo>
                  <a:lnTo>
                    <a:pt x="432" y="203"/>
                  </a:lnTo>
                  <a:lnTo>
                    <a:pt x="421" y="209"/>
                  </a:lnTo>
                  <a:lnTo>
                    <a:pt x="409" y="215"/>
                  </a:lnTo>
                  <a:lnTo>
                    <a:pt x="400" y="223"/>
                  </a:lnTo>
                  <a:lnTo>
                    <a:pt x="391" y="231"/>
                  </a:lnTo>
                  <a:lnTo>
                    <a:pt x="383" y="240"/>
                  </a:lnTo>
                  <a:lnTo>
                    <a:pt x="376" y="249"/>
                  </a:lnTo>
                  <a:lnTo>
                    <a:pt x="370" y="259"/>
                  </a:lnTo>
                  <a:lnTo>
                    <a:pt x="364" y="270"/>
                  </a:lnTo>
                  <a:lnTo>
                    <a:pt x="361" y="281"/>
                  </a:lnTo>
                  <a:lnTo>
                    <a:pt x="359" y="293"/>
                  </a:lnTo>
                  <a:lnTo>
                    <a:pt x="359" y="304"/>
                  </a:lnTo>
                  <a:lnTo>
                    <a:pt x="359" y="1125"/>
                  </a:lnTo>
                  <a:lnTo>
                    <a:pt x="357" y="1136"/>
                  </a:lnTo>
                  <a:lnTo>
                    <a:pt x="355" y="1144"/>
                  </a:lnTo>
                  <a:lnTo>
                    <a:pt x="351" y="1152"/>
                  </a:lnTo>
                  <a:lnTo>
                    <a:pt x="345" y="1159"/>
                  </a:lnTo>
                  <a:lnTo>
                    <a:pt x="338" y="1165"/>
                  </a:lnTo>
                  <a:lnTo>
                    <a:pt x="331" y="1168"/>
                  </a:lnTo>
                  <a:lnTo>
                    <a:pt x="322" y="1171"/>
                  </a:lnTo>
                  <a:lnTo>
                    <a:pt x="313" y="1171"/>
                  </a:lnTo>
                  <a:lnTo>
                    <a:pt x="46" y="1170"/>
                  </a:lnTo>
                  <a:lnTo>
                    <a:pt x="37" y="1171"/>
                  </a:lnTo>
                  <a:lnTo>
                    <a:pt x="28" y="1168"/>
                  </a:lnTo>
                  <a:lnTo>
                    <a:pt x="21" y="1165"/>
                  </a:lnTo>
                  <a:lnTo>
                    <a:pt x="14" y="1159"/>
                  </a:lnTo>
                  <a:lnTo>
                    <a:pt x="8" y="1152"/>
                  </a:lnTo>
                  <a:lnTo>
                    <a:pt x="4" y="1144"/>
                  </a:lnTo>
                  <a:lnTo>
                    <a:pt x="1" y="1136"/>
                  </a:lnTo>
                  <a:lnTo>
                    <a:pt x="0" y="1127"/>
                  </a:lnTo>
                  <a:lnTo>
                    <a:pt x="0" y="220"/>
                  </a:lnTo>
                  <a:lnTo>
                    <a:pt x="1" y="201"/>
                  </a:lnTo>
                  <a:lnTo>
                    <a:pt x="6" y="182"/>
                  </a:lnTo>
                  <a:lnTo>
                    <a:pt x="12" y="164"/>
                  </a:lnTo>
                  <a:lnTo>
                    <a:pt x="20" y="148"/>
                  </a:lnTo>
                  <a:lnTo>
                    <a:pt x="30" y="132"/>
                  </a:lnTo>
                  <a:lnTo>
                    <a:pt x="42" y="118"/>
                  </a:lnTo>
                  <a:lnTo>
                    <a:pt x="56" y="104"/>
                  </a:lnTo>
                  <a:lnTo>
                    <a:pt x="71" y="92"/>
                  </a:lnTo>
                  <a:lnTo>
                    <a:pt x="87" y="81"/>
                  </a:lnTo>
                  <a:lnTo>
                    <a:pt x="105" y="71"/>
                  </a:lnTo>
                  <a:lnTo>
                    <a:pt x="124" y="61"/>
                  </a:lnTo>
                  <a:lnTo>
                    <a:pt x="143" y="53"/>
                  </a:lnTo>
                  <a:lnTo>
                    <a:pt x="164" y="45"/>
                  </a:lnTo>
                  <a:lnTo>
                    <a:pt x="186" y="38"/>
                  </a:lnTo>
                  <a:lnTo>
                    <a:pt x="208" y="33"/>
                  </a:lnTo>
                  <a:lnTo>
                    <a:pt x="230" y="27"/>
                  </a:lnTo>
                  <a:lnTo>
                    <a:pt x="273" y="19"/>
                  </a:lnTo>
                  <a:lnTo>
                    <a:pt x="317" y="12"/>
                  </a:lnTo>
                  <a:lnTo>
                    <a:pt x="339" y="10"/>
                  </a:lnTo>
                  <a:lnTo>
                    <a:pt x="360" y="7"/>
                  </a:lnTo>
                  <a:lnTo>
                    <a:pt x="379" y="6"/>
                  </a:lnTo>
                  <a:lnTo>
                    <a:pt x="398" y="5"/>
                  </a:lnTo>
                  <a:lnTo>
                    <a:pt x="416" y="4"/>
                  </a:lnTo>
                  <a:lnTo>
                    <a:pt x="433" y="3"/>
                  </a:lnTo>
                  <a:lnTo>
                    <a:pt x="448" y="1"/>
                  </a:lnTo>
                  <a:lnTo>
                    <a:pt x="462" y="1"/>
                  </a:lnTo>
                  <a:lnTo>
                    <a:pt x="475" y="1"/>
                  </a:lnTo>
                  <a:lnTo>
                    <a:pt x="485" y="1"/>
                  </a:lnTo>
                  <a:lnTo>
                    <a:pt x="493" y="1"/>
                  </a:lnTo>
                  <a:lnTo>
                    <a:pt x="500" y="0"/>
                  </a:lnTo>
                  <a:lnTo>
                    <a:pt x="529" y="0"/>
                  </a:lnTo>
                  <a:lnTo>
                    <a:pt x="558" y="0"/>
                  </a:lnTo>
                  <a:lnTo>
                    <a:pt x="586" y="0"/>
                  </a:lnTo>
                  <a:lnTo>
                    <a:pt x="612" y="3"/>
                  </a:lnTo>
                  <a:lnTo>
                    <a:pt x="639" y="4"/>
                  </a:lnTo>
                  <a:lnTo>
                    <a:pt x="664" y="7"/>
                  </a:lnTo>
                  <a:lnTo>
                    <a:pt x="688" y="11"/>
                  </a:lnTo>
                  <a:lnTo>
                    <a:pt x="711" y="15"/>
                  </a:lnTo>
                  <a:lnTo>
                    <a:pt x="734" y="20"/>
                  </a:lnTo>
                  <a:lnTo>
                    <a:pt x="756" y="26"/>
                  </a:lnTo>
                  <a:lnTo>
                    <a:pt x="777" y="31"/>
                  </a:lnTo>
                  <a:lnTo>
                    <a:pt x="796" y="38"/>
                  </a:lnTo>
                  <a:lnTo>
                    <a:pt x="816" y="46"/>
                  </a:lnTo>
                  <a:lnTo>
                    <a:pt x="834" y="54"/>
                  </a:lnTo>
                  <a:lnTo>
                    <a:pt x="852" y="64"/>
                  </a:lnTo>
                  <a:lnTo>
                    <a:pt x="868" y="73"/>
                  </a:lnTo>
                  <a:lnTo>
                    <a:pt x="883" y="83"/>
                  </a:lnTo>
                  <a:lnTo>
                    <a:pt x="898" y="94"/>
                  </a:lnTo>
                  <a:lnTo>
                    <a:pt x="912" y="105"/>
                  </a:lnTo>
                  <a:lnTo>
                    <a:pt x="923" y="117"/>
                  </a:lnTo>
                  <a:lnTo>
                    <a:pt x="936" y="129"/>
                  </a:lnTo>
                  <a:lnTo>
                    <a:pt x="946" y="142"/>
                  </a:lnTo>
                  <a:lnTo>
                    <a:pt x="955" y="156"/>
                  </a:lnTo>
                  <a:lnTo>
                    <a:pt x="965" y="171"/>
                  </a:lnTo>
                  <a:lnTo>
                    <a:pt x="971" y="186"/>
                  </a:lnTo>
                  <a:lnTo>
                    <a:pt x="978" y="201"/>
                  </a:lnTo>
                  <a:lnTo>
                    <a:pt x="984" y="217"/>
                  </a:lnTo>
                  <a:lnTo>
                    <a:pt x="989" y="233"/>
                  </a:lnTo>
                  <a:lnTo>
                    <a:pt x="991" y="250"/>
                  </a:lnTo>
                  <a:lnTo>
                    <a:pt x="995" y="267"/>
                  </a:lnTo>
                  <a:lnTo>
                    <a:pt x="996" y="286"/>
                  </a:lnTo>
                  <a:lnTo>
                    <a:pt x="996" y="304"/>
                  </a:lnTo>
                  <a:lnTo>
                    <a:pt x="995" y="1125"/>
                  </a:lnTo>
                  <a:close/>
                </a:path>
              </a:pathLst>
            </a:custGeom>
            <a:solidFill>
              <a:srgbClr val="000000"/>
            </a:solidFill>
            <a:ln w="9525">
              <a:noFill/>
              <a:round/>
              <a:headEnd/>
              <a:tailEnd/>
            </a:ln>
          </p:spPr>
          <p:txBody>
            <a:bodyPr/>
            <a:lstStyle/>
            <a:p>
              <a:pPr>
                <a:defRPr/>
              </a:pPr>
              <a:endParaRPr lang="zh-CN" altLang="en-US"/>
            </a:p>
          </p:txBody>
        </p:sp>
        <p:sp>
          <p:nvSpPr>
            <p:cNvPr id="269329" name="Freeform 17"/>
            <p:cNvSpPr>
              <a:spLocks noEditPoints="1"/>
            </p:cNvSpPr>
            <p:nvPr/>
          </p:nvSpPr>
          <p:spPr bwMode="auto">
            <a:xfrm>
              <a:off x="3155" y="2333"/>
              <a:ext cx="458" cy="600"/>
            </a:xfrm>
            <a:custGeom>
              <a:avLst/>
              <a:gdLst/>
              <a:ahLst/>
              <a:cxnLst>
                <a:cxn ang="0">
                  <a:pos x="570" y="251"/>
                </a:cxn>
                <a:cxn ang="0">
                  <a:pos x="541" y="211"/>
                </a:cxn>
                <a:cxn ang="0">
                  <a:pos x="496" y="189"/>
                </a:cxn>
                <a:cxn ang="0">
                  <a:pos x="444" y="191"/>
                </a:cxn>
                <a:cxn ang="0">
                  <a:pos x="401" y="217"/>
                </a:cxn>
                <a:cxn ang="0">
                  <a:pos x="383" y="239"/>
                </a:cxn>
                <a:cxn ang="0">
                  <a:pos x="356" y="289"/>
                </a:cxn>
                <a:cxn ang="0">
                  <a:pos x="345" y="319"/>
                </a:cxn>
                <a:cxn ang="0">
                  <a:pos x="323" y="358"/>
                </a:cxn>
                <a:cxn ang="0">
                  <a:pos x="282" y="395"/>
                </a:cxn>
                <a:cxn ang="0">
                  <a:pos x="229" y="415"/>
                </a:cxn>
                <a:cxn ang="0">
                  <a:pos x="162" y="410"/>
                </a:cxn>
                <a:cxn ang="0">
                  <a:pos x="101" y="373"/>
                </a:cxn>
                <a:cxn ang="0">
                  <a:pos x="64" y="312"/>
                </a:cxn>
                <a:cxn ang="0">
                  <a:pos x="59" y="245"/>
                </a:cxn>
                <a:cxn ang="0">
                  <a:pos x="80" y="189"/>
                </a:cxn>
                <a:cxn ang="0">
                  <a:pos x="95" y="163"/>
                </a:cxn>
                <a:cxn ang="0">
                  <a:pos x="140" y="112"/>
                </a:cxn>
                <a:cxn ang="0">
                  <a:pos x="240" y="52"/>
                </a:cxn>
                <a:cxn ang="0">
                  <a:pos x="331" y="26"/>
                </a:cxn>
                <a:cxn ang="0">
                  <a:pos x="467" y="2"/>
                </a:cxn>
                <a:cxn ang="0">
                  <a:pos x="601" y="5"/>
                </a:cxn>
                <a:cxn ang="0">
                  <a:pos x="762" y="42"/>
                </a:cxn>
                <a:cxn ang="0">
                  <a:pos x="852" y="118"/>
                </a:cxn>
                <a:cxn ang="0">
                  <a:pos x="900" y="221"/>
                </a:cxn>
                <a:cxn ang="0">
                  <a:pos x="908" y="951"/>
                </a:cxn>
                <a:cxn ang="0">
                  <a:pos x="908" y="969"/>
                </a:cxn>
                <a:cxn ang="0">
                  <a:pos x="888" y="1047"/>
                </a:cxn>
                <a:cxn ang="0">
                  <a:pos x="847" y="1105"/>
                </a:cxn>
                <a:cxn ang="0">
                  <a:pos x="787" y="1149"/>
                </a:cxn>
                <a:cxn ang="0">
                  <a:pos x="697" y="1182"/>
                </a:cxn>
                <a:cxn ang="0">
                  <a:pos x="487" y="1207"/>
                </a:cxn>
                <a:cxn ang="0">
                  <a:pos x="295" y="1192"/>
                </a:cxn>
                <a:cxn ang="0">
                  <a:pos x="144" y="1141"/>
                </a:cxn>
                <a:cxn ang="0">
                  <a:pos x="66" y="1075"/>
                </a:cxn>
                <a:cxn ang="0">
                  <a:pos x="11" y="958"/>
                </a:cxn>
                <a:cxn ang="0">
                  <a:pos x="4" y="832"/>
                </a:cxn>
                <a:cxn ang="0">
                  <a:pos x="42" y="727"/>
                </a:cxn>
                <a:cxn ang="0">
                  <a:pos x="104" y="644"/>
                </a:cxn>
                <a:cxn ang="0">
                  <a:pos x="210" y="575"/>
                </a:cxn>
                <a:cxn ang="0">
                  <a:pos x="288" y="543"/>
                </a:cxn>
                <a:cxn ang="0">
                  <a:pos x="377" y="514"/>
                </a:cxn>
                <a:cxn ang="0">
                  <a:pos x="479" y="485"/>
                </a:cxn>
                <a:cxn ang="0">
                  <a:pos x="551" y="469"/>
                </a:cxn>
                <a:cxn ang="0">
                  <a:pos x="578" y="464"/>
                </a:cxn>
                <a:cxn ang="0">
                  <a:pos x="502" y="1017"/>
                </a:cxn>
                <a:cxn ang="0">
                  <a:pos x="550" y="987"/>
                </a:cxn>
                <a:cxn ang="0">
                  <a:pos x="575" y="927"/>
                </a:cxn>
                <a:cxn ang="0">
                  <a:pos x="579" y="886"/>
                </a:cxn>
                <a:cxn ang="0">
                  <a:pos x="567" y="625"/>
                </a:cxn>
                <a:cxn ang="0">
                  <a:pos x="503" y="644"/>
                </a:cxn>
                <a:cxn ang="0">
                  <a:pos x="421" y="687"/>
                </a:cxn>
                <a:cxn ang="0">
                  <a:pos x="368" y="748"/>
                </a:cxn>
                <a:cxn ang="0">
                  <a:pos x="343" y="818"/>
                </a:cxn>
                <a:cxn ang="0">
                  <a:pos x="341" y="888"/>
                </a:cxn>
                <a:cxn ang="0">
                  <a:pos x="361" y="949"/>
                </a:cxn>
                <a:cxn ang="0">
                  <a:pos x="397" y="993"/>
                </a:cxn>
                <a:cxn ang="0">
                  <a:pos x="468" y="1018"/>
                </a:cxn>
              </a:cxnLst>
              <a:rect l="0" t="0" r="r" b="b"/>
              <a:pathLst>
                <a:path w="908" h="1208">
                  <a:moveTo>
                    <a:pt x="578" y="290"/>
                  </a:moveTo>
                  <a:lnTo>
                    <a:pt x="578" y="281"/>
                  </a:lnTo>
                  <a:lnTo>
                    <a:pt x="577" y="271"/>
                  </a:lnTo>
                  <a:lnTo>
                    <a:pt x="573" y="260"/>
                  </a:lnTo>
                  <a:lnTo>
                    <a:pt x="570" y="251"/>
                  </a:lnTo>
                  <a:lnTo>
                    <a:pt x="566" y="242"/>
                  </a:lnTo>
                  <a:lnTo>
                    <a:pt x="560" y="233"/>
                  </a:lnTo>
                  <a:lnTo>
                    <a:pt x="555" y="225"/>
                  </a:lnTo>
                  <a:lnTo>
                    <a:pt x="548" y="218"/>
                  </a:lnTo>
                  <a:lnTo>
                    <a:pt x="541" y="211"/>
                  </a:lnTo>
                  <a:lnTo>
                    <a:pt x="533" y="204"/>
                  </a:lnTo>
                  <a:lnTo>
                    <a:pt x="525" y="199"/>
                  </a:lnTo>
                  <a:lnTo>
                    <a:pt x="515" y="195"/>
                  </a:lnTo>
                  <a:lnTo>
                    <a:pt x="506" y="191"/>
                  </a:lnTo>
                  <a:lnTo>
                    <a:pt x="496" y="189"/>
                  </a:lnTo>
                  <a:lnTo>
                    <a:pt x="485" y="187"/>
                  </a:lnTo>
                  <a:lnTo>
                    <a:pt x="474" y="187"/>
                  </a:lnTo>
                  <a:lnTo>
                    <a:pt x="464" y="187"/>
                  </a:lnTo>
                  <a:lnTo>
                    <a:pt x="453" y="189"/>
                  </a:lnTo>
                  <a:lnTo>
                    <a:pt x="444" y="191"/>
                  </a:lnTo>
                  <a:lnTo>
                    <a:pt x="435" y="195"/>
                  </a:lnTo>
                  <a:lnTo>
                    <a:pt x="426" y="198"/>
                  </a:lnTo>
                  <a:lnTo>
                    <a:pt x="416" y="204"/>
                  </a:lnTo>
                  <a:lnTo>
                    <a:pt x="408" y="210"/>
                  </a:lnTo>
                  <a:lnTo>
                    <a:pt x="401" y="217"/>
                  </a:lnTo>
                  <a:lnTo>
                    <a:pt x="400" y="217"/>
                  </a:lnTo>
                  <a:lnTo>
                    <a:pt x="398" y="220"/>
                  </a:lnTo>
                  <a:lnTo>
                    <a:pt x="393" y="225"/>
                  </a:lnTo>
                  <a:lnTo>
                    <a:pt x="389" y="232"/>
                  </a:lnTo>
                  <a:lnTo>
                    <a:pt x="383" y="239"/>
                  </a:lnTo>
                  <a:lnTo>
                    <a:pt x="377" y="248"/>
                  </a:lnTo>
                  <a:lnTo>
                    <a:pt x="371" y="257"/>
                  </a:lnTo>
                  <a:lnTo>
                    <a:pt x="366" y="267"/>
                  </a:lnTo>
                  <a:lnTo>
                    <a:pt x="361" y="279"/>
                  </a:lnTo>
                  <a:lnTo>
                    <a:pt x="356" y="289"/>
                  </a:lnTo>
                  <a:lnTo>
                    <a:pt x="353" y="298"/>
                  </a:lnTo>
                  <a:lnTo>
                    <a:pt x="350" y="305"/>
                  </a:lnTo>
                  <a:lnTo>
                    <a:pt x="347" y="311"/>
                  </a:lnTo>
                  <a:lnTo>
                    <a:pt x="346" y="316"/>
                  </a:lnTo>
                  <a:lnTo>
                    <a:pt x="345" y="319"/>
                  </a:lnTo>
                  <a:lnTo>
                    <a:pt x="344" y="320"/>
                  </a:lnTo>
                  <a:lnTo>
                    <a:pt x="340" y="331"/>
                  </a:lnTo>
                  <a:lnTo>
                    <a:pt x="335" y="340"/>
                  </a:lnTo>
                  <a:lnTo>
                    <a:pt x="329" y="349"/>
                  </a:lnTo>
                  <a:lnTo>
                    <a:pt x="323" y="358"/>
                  </a:lnTo>
                  <a:lnTo>
                    <a:pt x="316" y="368"/>
                  </a:lnTo>
                  <a:lnTo>
                    <a:pt x="308" y="376"/>
                  </a:lnTo>
                  <a:lnTo>
                    <a:pt x="300" y="382"/>
                  </a:lnTo>
                  <a:lnTo>
                    <a:pt x="291" y="389"/>
                  </a:lnTo>
                  <a:lnTo>
                    <a:pt x="282" y="395"/>
                  </a:lnTo>
                  <a:lnTo>
                    <a:pt x="271" y="401"/>
                  </a:lnTo>
                  <a:lnTo>
                    <a:pt x="262" y="406"/>
                  </a:lnTo>
                  <a:lnTo>
                    <a:pt x="250" y="409"/>
                  </a:lnTo>
                  <a:lnTo>
                    <a:pt x="240" y="412"/>
                  </a:lnTo>
                  <a:lnTo>
                    <a:pt x="229" y="415"/>
                  </a:lnTo>
                  <a:lnTo>
                    <a:pt x="217" y="416"/>
                  </a:lnTo>
                  <a:lnTo>
                    <a:pt x="206" y="417"/>
                  </a:lnTo>
                  <a:lnTo>
                    <a:pt x="191" y="416"/>
                  </a:lnTo>
                  <a:lnTo>
                    <a:pt x="176" y="414"/>
                  </a:lnTo>
                  <a:lnTo>
                    <a:pt x="162" y="410"/>
                  </a:lnTo>
                  <a:lnTo>
                    <a:pt x="148" y="404"/>
                  </a:lnTo>
                  <a:lnTo>
                    <a:pt x="135" y="399"/>
                  </a:lnTo>
                  <a:lnTo>
                    <a:pt x="123" y="392"/>
                  </a:lnTo>
                  <a:lnTo>
                    <a:pt x="111" y="382"/>
                  </a:lnTo>
                  <a:lnTo>
                    <a:pt x="101" y="373"/>
                  </a:lnTo>
                  <a:lnTo>
                    <a:pt x="91" y="363"/>
                  </a:lnTo>
                  <a:lnTo>
                    <a:pt x="82" y="351"/>
                  </a:lnTo>
                  <a:lnTo>
                    <a:pt x="75" y="339"/>
                  </a:lnTo>
                  <a:lnTo>
                    <a:pt x="68" y="326"/>
                  </a:lnTo>
                  <a:lnTo>
                    <a:pt x="64" y="312"/>
                  </a:lnTo>
                  <a:lnTo>
                    <a:pt x="60" y="298"/>
                  </a:lnTo>
                  <a:lnTo>
                    <a:pt x="58" y="283"/>
                  </a:lnTo>
                  <a:lnTo>
                    <a:pt x="57" y="268"/>
                  </a:lnTo>
                  <a:lnTo>
                    <a:pt x="58" y="257"/>
                  </a:lnTo>
                  <a:lnTo>
                    <a:pt x="59" y="245"/>
                  </a:lnTo>
                  <a:lnTo>
                    <a:pt x="63" y="234"/>
                  </a:lnTo>
                  <a:lnTo>
                    <a:pt x="66" y="221"/>
                  </a:lnTo>
                  <a:lnTo>
                    <a:pt x="71" y="210"/>
                  </a:lnTo>
                  <a:lnTo>
                    <a:pt x="75" y="199"/>
                  </a:lnTo>
                  <a:lnTo>
                    <a:pt x="80" y="189"/>
                  </a:lnTo>
                  <a:lnTo>
                    <a:pt x="86" y="180"/>
                  </a:lnTo>
                  <a:lnTo>
                    <a:pt x="86" y="179"/>
                  </a:lnTo>
                  <a:lnTo>
                    <a:pt x="88" y="175"/>
                  </a:lnTo>
                  <a:lnTo>
                    <a:pt x="90" y="169"/>
                  </a:lnTo>
                  <a:lnTo>
                    <a:pt x="95" y="163"/>
                  </a:lnTo>
                  <a:lnTo>
                    <a:pt x="101" y="154"/>
                  </a:lnTo>
                  <a:lnTo>
                    <a:pt x="108" y="145"/>
                  </a:lnTo>
                  <a:lnTo>
                    <a:pt x="117" y="135"/>
                  </a:lnTo>
                  <a:lnTo>
                    <a:pt x="127" y="123"/>
                  </a:lnTo>
                  <a:lnTo>
                    <a:pt x="140" y="112"/>
                  </a:lnTo>
                  <a:lnTo>
                    <a:pt x="155" y="99"/>
                  </a:lnTo>
                  <a:lnTo>
                    <a:pt x="172" y="88"/>
                  </a:lnTo>
                  <a:lnTo>
                    <a:pt x="193" y="75"/>
                  </a:lnTo>
                  <a:lnTo>
                    <a:pt x="215" y="64"/>
                  </a:lnTo>
                  <a:lnTo>
                    <a:pt x="240" y="52"/>
                  </a:lnTo>
                  <a:lnTo>
                    <a:pt x="254" y="47"/>
                  </a:lnTo>
                  <a:lnTo>
                    <a:pt x="268" y="42"/>
                  </a:lnTo>
                  <a:lnTo>
                    <a:pt x="283" y="37"/>
                  </a:lnTo>
                  <a:lnTo>
                    <a:pt x="299" y="32"/>
                  </a:lnTo>
                  <a:lnTo>
                    <a:pt x="331" y="26"/>
                  </a:lnTo>
                  <a:lnTo>
                    <a:pt x="361" y="19"/>
                  </a:lnTo>
                  <a:lnTo>
                    <a:pt x="389" y="13"/>
                  </a:lnTo>
                  <a:lnTo>
                    <a:pt x="416" y="8"/>
                  </a:lnTo>
                  <a:lnTo>
                    <a:pt x="442" y="5"/>
                  </a:lnTo>
                  <a:lnTo>
                    <a:pt x="467" y="2"/>
                  </a:lnTo>
                  <a:lnTo>
                    <a:pt x="490" y="1"/>
                  </a:lnTo>
                  <a:lnTo>
                    <a:pt x="513" y="0"/>
                  </a:lnTo>
                  <a:lnTo>
                    <a:pt x="536" y="0"/>
                  </a:lnTo>
                  <a:lnTo>
                    <a:pt x="558" y="1"/>
                  </a:lnTo>
                  <a:lnTo>
                    <a:pt x="601" y="5"/>
                  </a:lnTo>
                  <a:lnTo>
                    <a:pt x="644" y="11"/>
                  </a:lnTo>
                  <a:lnTo>
                    <a:pt x="688" y="17"/>
                  </a:lnTo>
                  <a:lnTo>
                    <a:pt x="715" y="23"/>
                  </a:lnTo>
                  <a:lnTo>
                    <a:pt x="739" y="31"/>
                  </a:lnTo>
                  <a:lnTo>
                    <a:pt x="762" y="42"/>
                  </a:lnTo>
                  <a:lnTo>
                    <a:pt x="784" y="53"/>
                  </a:lnTo>
                  <a:lnTo>
                    <a:pt x="803" y="67"/>
                  </a:lnTo>
                  <a:lnTo>
                    <a:pt x="821" y="83"/>
                  </a:lnTo>
                  <a:lnTo>
                    <a:pt x="838" y="99"/>
                  </a:lnTo>
                  <a:lnTo>
                    <a:pt x="852" y="118"/>
                  </a:lnTo>
                  <a:lnTo>
                    <a:pt x="866" y="136"/>
                  </a:lnTo>
                  <a:lnTo>
                    <a:pt x="876" y="157"/>
                  </a:lnTo>
                  <a:lnTo>
                    <a:pt x="886" y="178"/>
                  </a:lnTo>
                  <a:lnTo>
                    <a:pt x="893" y="199"/>
                  </a:lnTo>
                  <a:lnTo>
                    <a:pt x="900" y="221"/>
                  </a:lnTo>
                  <a:lnTo>
                    <a:pt x="905" y="243"/>
                  </a:lnTo>
                  <a:lnTo>
                    <a:pt x="907" y="265"/>
                  </a:lnTo>
                  <a:lnTo>
                    <a:pt x="908" y="287"/>
                  </a:lnTo>
                  <a:lnTo>
                    <a:pt x="908" y="950"/>
                  </a:lnTo>
                  <a:lnTo>
                    <a:pt x="908" y="951"/>
                  </a:lnTo>
                  <a:lnTo>
                    <a:pt x="908" y="954"/>
                  </a:lnTo>
                  <a:lnTo>
                    <a:pt x="908" y="956"/>
                  </a:lnTo>
                  <a:lnTo>
                    <a:pt x="908" y="959"/>
                  </a:lnTo>
                  <a:lnTo>
                    <a:pt x="908" y="963"/>
                  </a:lnTo>
                  <a:lnTo>
                    <a:pt x="908" y="969"/>
                  </a:lnTo>
                  <a:lnTo>
                    <a:pt x="907" y="980"/>
                  </a:lnTo>
                  <a:lnTo>
                    <a:pt x="905" y="994"/>
                  </a:lnTo>
                  <a:lnTo>
                    <a:pt x="901" y="1010"/>
                  </a:lnTo>
                  <a:lnTo>
                    <a:pt x="896" y="1029"/>
                  </a:lnTo>
                  <a:lnTo>
                    <a:pt x="888" y="1047"/>
                  </a:lnTo>
                  <a:lnTo>
                    <a:pt x="877" y="1067"/>
                  </a:lnTo>
                  <a:lnTo>
                    <a:pt x="871" y="1076"/>
                  </a:lnTo>
                  <a:lnTo>
                    <a:pt x="865" y="1086"/>
                  </a:lnTo>
                  <a:lnTo>
                    <a:pt x="856" y="1095"/>
                  </a:lnTo>
                  <a:lnTo>
                    <a:pt x="847" y="1105"/>
                  </a:lnTo>
                  <a:lnTo>
                    <a:pt x="837" y="1115"/>
                  </a:lnTo>
                  <a:lnTo>
                    <a:pt x="827" y="1124"/>
                  </a:lnTo>
                  <a:lnTo>
                    <a:pt x="815" y="1132"/>
                  </a:lnTo>
                  <a:lnTo>
                    <a:pt x="801" y="1141"/>
                  </a:lnTo>
                  <a:lnTo>
                    <a:pt x="787" y="1149"/>
                  </a:lnTo>
                  <a:lnTo>
                    <a:pt x="772" y="1156"/>
                  </a:lnTo>
                  <a:lnTo>
                    <a:pt x="755" y="1163"/>
                  </a:lnTo>
                  <a:lnTo>
                    <a:pt x="738" y="1170"/>
                  </a:lnTo>
                  <a:lnTo>
                    <a:pt x="718" y="1176"/>
                  </a:lnTo>
                  <a:lnTo>
                    <a:pt x="697" y="1182"/>
                  </a:lnTo>
                  <a:lnTo>
                    <a:pt x="655" y="1190"/>
                  </a:lnTo>
                  <a:lnTo>
                    <a:pt x="613" y="1198"/>
                  </a:lnTo>
                  <a:lnTo>
                    <a:pt x="571" y="1202"/>
                  </a:lnTo>
                  <a:lnTo>
                    <a:pt x="528" y="1206"/>
                  </a:lnTo>
                  <a:lnTo>
                    <a:pt x="487" y="1207"/>
                  </a:lnTo>
                  <a:lnTo>
                    <a:pt x="446" y="1208"/>
                  </a:lnTo>
                  <a:lnTo>
                    <a:pt x="407" y="1206"/>
                  </a:lnTo>
                  <a:lnTo>
                    <a:pt x="368" y="1204"/>
                  </a:lnTo>
                  <a:lnTo>
                    <a:pt x="331" y="1199"/>
                  </a:lnTo>
                  <a:lnTo>
                    <a:pt x="295" y="1192"/>
                  </a:lnTo>
                  <a:lnTo>
                    <a:pt x="261" y="1185"/>
                  </a:lnTo>
                  <a:lnTo>
                    <a:pt x="229" y="1176"/>
                  </a:lnTo>
                  <a:lnTo>
                    <a:pt x="199" y="1166"/>
                  </a:lnTo>
                  <a:lnTo>
                    <a:pt x="171" y="1154"/>
                  </a:lnTo>
                  <a:lnTo>
                    <a:pt x="144" y="1141"/>
                  </a:lnTo>
                  <a:lnTo>
                    <a:pt x="133" y="1134"/>
                  </a:lnTo>
                  <a:lnTo>
                    <a:pt x="121" y="1128"/>
                  </a:lnTo>
                  <a:lnTo>
                    <a:pt x="101" y="1113"/>
                  </a:lnTo>
                  <a:lnTo>
                    <a:pt x="82" y="1094"/>
                  </a:lnTo>
                  <a:lnTo>
                    <a:pt x="66" y="1075"/>
                  </a:lnTo>
                  <a:lnTo>
                    <a:pt x="51" y="1054"/>
                  </a:lnTo>
                  <a:lnTo>
                    <a:pt x="37" y="1031"/>
                  </a:lnTo>
                  <a:lnTo>
                    <a:pt x="27" y="1008"/>
                  </a:lnTo>
                  <a:lnTo>
                    <a:pt x="18" y="982"/>
                  </a:lnTo>
                  <a:lnTo>
                    <a:pt x="11" y="958"/>
                  </a:lnTo>
                  <a:lnTo>
                    <a:pt x="5" y="932"/>
                  </a:lnTo>
                  <a:lnTo>
                    <a:pt x="3" y="906"/>
                  </a:lnTo>
                  <a:lnTo>
                    <a:pt x="0" y="881"/>
                  </a:lnTo>
                  <a:lnTo>
                    <a:pt x="2" y="856"/>
                  </a:lnTo>
                  <a:lnTo>
                    <a:pt x="4" y="832"/>
                  </a:lnTo>
                  <a:lnTo>
                    <a:pt x="9" y="809"/>
                  </a:lnTo>
                  <a:lnTo>
                    <a:pt x="14" y="786"/>
                  </a:lnTo>
                  <a:lnTo>
                    <a:pt x="22" y="765"/>
                  </a:lnTo>
                  <a:lnTo>
                    <a:pt x="32" y="745"/>
                  </a:lnTo>
                  <a:lnTo>
                    <a:pt x="42" y="727"/>
                  </a:lnTo>
                  <a:lnTo>
                    <a:pt x="52" y="708"/>
                  </a:lnTo>
                  <a:lnTo>
                    <a:pt x="63" y="691"/>
                  </a:lnTo>
                  <a:lnTo>
                    <a:pt x="75" y="675"/>
                  </a:lnTo>
                  <a:lnTo>
                    <a:pt x="89" y="659"/>
                  </a:lnTo>
                  <a:lnTo>
                    <a:pt x="104" y="644"/>
                  </a:lnTo>
                  <a:lnTo>
                    <a:pt x="120" y="629"/>
                  </a:lnTo>
                  <a:lnTo>
                    <a:pt x="139" y="615"/>
                  </a:lnTo>
                  <a:lnTo>
                    <a:pt x="161" y="601"/>
                  </a:lnTo>
                  <a:lnTo>
                    <a:pt x="184" y="587"/>
                  </a:lnTo>
                  <a:lnTo>
                    <a:pt x="210" y="575"/>
                  </a:lnTo>
                  <a:lnTo>
                    <a:pt x="224" y="568"/>
                  </a:lnTo>
                  <a:lnTo>
                    <a:pt x="239" y="562"/>
                  </a:lnTo>
                  <a:lnTo>
                    <a:pt x="254" y="555"/>
                  </a:lnTo>
                  <a:lnTo>
                    <a:pt x="271" y="548"/>
                  </a:lnTo>
                  <a:lnTo>
                    <a:pt x="288" y="543"/>
                  </a:lnTo>
                  <a:lnTo>
                    <a:pt x="306" y="536"/>
                  </a:lnTo>
                  <a:lnTo>
                    <a:pt x="325" y="530"/>
                  </a:lnTo>
                  <a:lnTo>
                    <a:pt x="345" y="523"/>
                  </a:lnTo>
                  <a:lnTo>
                    <a:pt x="361" y="518"/>
                  </a:lnTo>
                  <a:lnTo>
                    <a:pt x="377" y="514"/>
                  </a:lnTo>
                  <a:lnTo>
                    <a:pt x="392" y="509"/>
                  </a:lnTo>
                  <a:lnTo>
                    <a:pt x="406" y="505"/>
                  </a:lnTo>
                  <a:lnTo>
                    <a:pt x="433" y="498"/>
                  </a:lnTo>
                  <a:lnTo>
                    <a:pt x="457" y="491"/>
                  </a:lnTo>
                  <a:lnTo>
                    <a:pt x="479" y="485"/>
                  </a:lnTo>
                  <a:lnTo>
                    <a:pt x="497" y="480"/>
                  </a:lnTo>
                  <a:lnTo>
                    <a:pt x="514" y="476"/>
                  </a:lnTo>
                  <a:lnTo>
                    <a:pt x="528" y="473"/>
                  </a:lnTo>
                  <a:lnTo>
                    <a:pt x="541" y="470"/>
                  </a:lnTo>
                  <a:lnTo>
                    <a:pt x="551" y="469"/>
                  </a:lnTo>
                  <a:lnTo>
                    <a:pt x="560" y="467"/>
                  </a:lnTo>
                  <a:lnTo>
                    <a:pt x="567" y="465"/>
                  </a:lnTo>
                  <a:lnTo>
                    <a:pt x="572" y="465"/>
                  </a:lnTo>
                  <a:lnTo>
                    <a:pt x="575" y="464"/>
                  </a:lnTo>
                  <a:lnTo>
                    <a:pt x="578" y="464"/>
                  </a:lnTo>
                  <a:lnTo>
                    <a:pt x="579" y="464"/>
                  </a:lnTo>
                  <a:lnTo>
                    <a:pt x="578" y="290"/>
                  </a:lnTo>
                  <a:close/>
                  <a:moveTo>
                    <a:pt x="483" y="1017"/>
                  </a:moveTo>
                  <a:lnTo>
                    <a:pt x="492" y="1018"/>
                  </a:lnTo>
                  <a:lnTo>
                    <a:pt x="502" y="1017"/>
                  </a:lnTo>
                  <a:lnTo>
                    <a:pt x="509" y="1015"/>
                  </a:lnTo>
                  <a:lnTo>
                    <a:pt x="517" y="1012"/>
                  </a:lnTo>
                  <a:lnTo>
                    <a:pt x="529" y="1007"/>
                  </a:lnTo>
                  <a:lnTo>
                    <a:pt x="541" y="997"/>
                  </a:lnTo>
                  <a:lnTo>
                    <a:pt x="550" y="987"/>
                  </a:lnTo>
                  <a:lnTo>
                    <a:pt x="558" y="976"/>
                  </a:lnTo>
                  <a:lnTo>
                    <a:pt x="564" y="964"/>
                  </a:lnTo>
                  <a:lnTo>
                    <a:pt x="568" y="951"/>
                  </a:lnTo>
                  <a:lnTo>
                    <a:pt x="573" y="939"/>
                  </a:lnTo>
                  <a:lnTo>
                    <a:pt x="575" y="927"/>
                  </a:lnTo>
                  <a:lnTo>
                    <a:pt x="577" y="916"/>
                  </a:lnTo>
                  <a:lnTo>
                    <a:pt x="578" y="905"/>
                  </a:lnTo>
                  <a:lnTo>
                    <a:pt x="579" y="896"/>
                  </a:lnTo>
                  <a:lnTo>
                    <a:pt x="579" y="890"/>
                  </a:lnTo>
                  <a:lnTo>
                    <a:pt x="579" y="886"/>
                  </a:lnTo>
                  <a:lnTo>
                    <a:pt x="579" y="885"/>
                  </a:lnTo>
                  <a:lnTo>
                    <a:pt x="579" y="621"/>
                  </a:lnTo>
                  <a:lnTo>
                    <a:pt x="578" y="623"/>
                  </a:lnTo>
                  <a:lnTo>
                    <a:pt x="574" y="623"/>
                  </a:lnTo>
                  <a:lnTo>
                    <a:pt x="567" y="625"/>
                  </a:lnTo>
                  <a:lnTo>
                    <a:pt x="559" y="628"/>
                  </a:lnTo>
                  <a:lnTo>
                    <a:pt x="549" y="630"/>
                  </a:lnTo>
                  <a:lnTo>
                    <a:pt x="536" y="635"/>
                  </a:lnTo>
                  <a:lnTo>
                    <a:pt x="520" y="639"/>
                  </a:lnTo>
                  <a:lnTo>
                    <a:pt x="503" y="644"/>
                  </a:lnTo>
                  <a:lnTo>
                    <a:pt x="484" y="651"/>
                  </a:lnTo>
                  <a:lnTo>
                    <a:pt x="466" y="659"/>
                  </a:lnTo>
                  <a:lnTo>
                    <a:pt x="450" y="667"/>
                  </a:lnTo>
                  <a:lnTo>
                    <a:pt x="435" y="677"/>
                  </a:lnTo>
                  <a:lnTo>
                    <a:pt x="421" y="687"/>
                  </a:lnTo>
                  <a:lnTo>
                    <a:pt x="408" y="698"/>
                  </a:lnTo>
                  <a:lnTo>
                    <a:pt x="396" y="710"/>
                  </a:lnTo>
                  <a:lnTo>
                    <a:pt x="385" y="722"/>
                  </a:lnTo>
                  <a:lnTo>
                    <a:pt x="376" y="735"/>
                  </a:lnTo>
                  <a:lnTo>
                    <a:pt x="368" y="748"/>
                  </a:lnTo>
                  <a:lnTo>
                    <a:pt x="361" y="761"/>
                  </a:lnTo>
                  <a:lnTo>
                    <a:pt x="355" y="775"/>
                  </a:lnTo>
                  <a:lnTo>
                    <a:pt x="350" y="789"/>
                  </a:lnTo>
                  <a:lnTo>
                    <a:pt x="346" y="804"/>
                  </a:lnTo>
                  <a:lnTo>
                    <a:pt x="343" y="818"/>
                  </a:lnTo>
                  <a:lnTo>
                    <a:pt x="340" y="833"/>
                  </a:lnTo>
                  <a:lnTo>
                    <a:pt x="339" y="847"/>
                  </a:lnTo>
                  <a:lnTo>
                    <a:pt x="339" y="860"/>
                  </a:lnTo>
                  <a:lnTo>
                    <a:pt x="340" y="874"/>
                  </a:lnTo>
                  <a:lnTo>
                    <a:pt x="341" y="888"/>
                  </a:lnTo>
                  <a:lnTo>
                    <a:pt x="344" y="902"/>
                  </a:lnTo>
                  <a:lnTo>
                    <a:pt x="347" y="915"/>
                  </a:lnTo>
                  <a:lnTo>
                    <a:pt x="351" y="927"/>
                  </a:lnTo>
                  <a:lnTo>
                    <a:pt x="355" y="939"/>
                  </a:lnTo>
                  <a:lnTo>
                    <a:pt x="361" y="949"/>
                  </a:lnTo>
                  <a:lnTo>
                    <a:pt x="367" y="961"/>
                  </a:lnTo>
                  <a:lnTo>
                    <a:pt x="374" y="970"/>
                  </a:lnTo>
                  <a:lnTo>
                    <a:pt x="381" y="978"/>
                  </a:lnTo>
                  <a:lnTo>
                    <a:pt x="389" y="986"/>
                  </a:lnTo>
                  <a:lnTo>
                    <a:pt x="397" y="993"/>
                  </a:lnTo>
                  <a:lnTo>
                    <a:pt x="406" y="999"/>
                  </a:lnTo>
                  <a:lnTo>
                    <a:pt x="416" y="1003"/>
                  </a:lnTo>
                  <a:lnTo>
                    <a:pt x="435" y="1010"/>
                  </a:lnTo>
                  <a:lnTo>
                    <a:pt x="452" y="1015"/>
                  </a:lnTo>
                  <a:lnTo>
                    <a:pt x="468" y="1018"/>
                  </a:lnTo>
                  <a:lnTo>
                    <a:pt x="483" y="1018"/>
                  </a:lnTo>
                  <a:lnTo>
                    <a:pt x="483" y="1017"/>
                  </a:lnTo>
                  <a:close/>
                </a:path>
              </a:pathLst>
            </a:custGeom>
            <a:solidFill>
              <a:srgbClr val="000000"/>
            </a:solidFill>
            <a:ln w="9525">
              <a:noFill/>
              <a:round/>
              <a:headEnd/>
              <a:tailEnd/>
            </a:ln>
          </p:spPr>
          <p:txBody>
            <a:bodyPr/>
            <a:lstStyle/>
            <a:p>
              <a:pPr>
                <a:defRPr/>
              </a:pPr>
              <a:endParaRPr lang="zh-CN" altLang="en-US"/>
            </a:p>
          </p:txBody>
        </p:sp>
        <p:sp>
          <p:nvSpPr>
            <p:cNvPr id="269330" name="Freeform 18"/>
            <p:cNvSpPr>
              <a:spLocks/>
            </p:cNvSpPr>
            <p:nvPr/>
          </p:nvSpPr>
          <p:spPr bwMode="auto">
            <a:xfrm>
              <a:off x="4623" y="2333"/>
              <a:ext cx="403" cy="584"/>
            </a:xfrm>
            <a:custGeom>
              <a:avLst/>
              <a:gdLst/>
              <a:ahLst/>
              <a:cxnLst>
                <a:cxn ang="0">
                  <a:pos x="693" y="39"/>
                </a:cxn>
                <a:cxn ang="0">
                  <a:pos x="722" y="60"/>
                </a:cxn>
                <a:cxn ang="0">
                  <a:pos x="757" y="98"/>
                </a:cxn>
                <a:cxn ang="0">
                  <a:pos x="780" y="145"/>
                </a:cxn>
                <a:cxn ang="0">
                  <a:pos x="789" y="187"/>
                </a:cxn>
                <a:cxn ang="0">
                  <a:pos x="790" y="215"/>
                </a:cxn>
                <a:cxn ang="0">
                  <a:pos x="789" y="220"/>
                </a:cxn>
                <a:cxn ang="0">
                  <a:pos x="783" y="257"/>
                </a:cxn>
                <a:cxn ang="0">
                  <a:pos x="767" y="291"/>
                </a:cxn>
                <a:cxn ang="0">
                  <a:pos x="743" y="318"/>
                </a:cxn>
                <a:cxn ang="0">
                  <a:pos x="712" y="339"/>
                </a:cxn>
                <a:cxn ang="0">
                  <a:pos x="676" y="348"/>
                </a:cxn>
                <a:cxn ang="0">
                  <a:pos x="628" y="343"/>
                </a:cxn>
                <a:cxn ang="0">
                  <a:pos x="583" y="319"/>
                </a:cxn>
                <a:cxn ang="0">
                  <a:pos x="553" y="279"/>
                </a:cxn>
                <a:cxn ang="0">
                  <a:pos x="526" y="223"/>
                </a:cxn>
                <a:cxn ang="0">
                  <a:pos x="517" y="209"/>
                </a:cxn>
                <a:cxn ang="0">
                  <a:pos x="508" y="200"/>
                </a:cxn>
                <a:cxn ang="0">
                  <a:pos x="484" y="185"/>
                </a:cxn>
                <a:cxn ang="0">
                  <a:pos x="456" y="177"/>
                </a:cxn>
                <a:cxn ang="0">
                  <a:pos x="428" y="178"/>
                </a:cxn>
                <a:cxn ang="0">
                  <a:pos x="404" y="187"/>
                </a:cxn>
                <a:cxn ang="0">
                  <a:pos x="383" y="202"/>
                </a:cxn>
                <a:cxn ang="0">
                  <a:pos x="368" y="223"/>
                </a:cxn>
                <a:cxn ang="0">
                  <a:pos x="359" y="246"/>
                </a:cxn>
                <a:cxn ang="0">
                  <a:pos x="358" y="1125"/>
                </a:cxn>
                <a:cxn ang="0">
                  <a:pos x="350" y="1152"/>
                </a:cxn>
                <a:cxn ang="0">
                  <a:pos x="330" y="1168"/>
                </a:cxn>
                <a:cxn ang="0">
                  <a:pos x="46" y="1170"/>
                </a:cxn>
                <a:cxn ang="0">
                  <a:pos x="20" y="1165"/>
                </a:cxn>
                <a:cxn ang="0">
                  <a:pos x="3" y="1144"/>
                </a:cxn>
                <a:cxn ang="0">
                  <a:pos x="0" y="220"/>
                </a:cxn>
                <a:cxn ang="0">
                  <a:pos x="3" y="189"/>
                </a:cxn>
                <a:cxn ang="0">
                  <a:pos x="22" y="142"/>
                </a:cxn>
                <a:cxn ang="0">
                  <a:pos x="61" y="97"/>
                </a:cxn>
                <a:cxn ang="0">
                  <a:pos x="116" y="63"/>
                </a:cxn>
                <a:cxn ang="0">
                  <a:pos x="181" y="37"/>
                </a:cxn>
                <a:cxn ang="0">
                  <a:pos x="250" y="20"/>
                </a:cxn>
                <a:cxn ang="0">
                  <a:pos x="341" y="7"/>
                </a:cxn>
                <a:cxn ang="0">
                  <a:pos x="403" y="1"/>
                </a:cxn>
                <a:cxn ang="0">
                  <a:pos x="454" y="0"/>
                </a:cxn>
                <a:cxn ang="0">
                  <a:pos x="487" y="0"/>
                </a:cxn>
                <a:cxn ang="0">
                  <a:pos x="500" y="0"/>
                </a:cxn>
                <a:cxn ang="0">
                  <a:pos x="606" y="12"/>
                </a:cxn>
                <a:cxn ang="0">
                  <a:pos x="670" y="29"/>
                </a:cxn>
              </a:cxnLst>
              <a:rect l="0" t="0" r="r" b="b"/>
              <a:pathLst>
                <a:path w="790" h="1171">
                  <a:moveTo>
                    <a:pt x="670" y="28"/>
                  </a:moveTo>
                  <a:lnTo>
                    <a:pt x="682" y="34"/>
                  </a:lnTo>
                  <a:lnTo>
                    <a:pt x="693" y="39"/>
                  </a:lnTo>
                  <a:lnTo>
                    <a:pt x="704" y="46"/>
                  </a:lnTo>
                  <a:lnTo>
                    <a:pt x="714" y="53"/>
                  </a:lnTo>
                  <a:lnTo>
                    <a:pt x="722" y="60"/>
                  </a:lnTo>
                  <a:lnTo>
                    <a:pt x="731" y="67"/>
                  </a:lnTo>
                  <a:lnTo>
                    <a:pt x="745" y="82"/>
                  </a:lnTo>
                  <a:lnTo>
                    <a:pt x="757" y="98"/>
                  </a:lnTo>
                  <a:lnTo>
                    <a:pt x="767" y="113"/>
                  </a:lnTo>
                  <a:lnTo>
                    <a:pt x="774" y="129"/>
                  </a:lnTo>
                  <a:lnTo>
                    <a:pt x="780" y="145"/>
                  </a:lnTo>
                  <a:lnTo>
                    <a:pt x="784" y="160"/>
                  </a:lnTo>
                  <a:lnTo>
                    <a:pt x="787" y="174"/>
                  </a:lnTo>
                  <a:lnTo>
                    <a:pt x="789" y="187"/>
                  </a:lnTo>
                  <a:lnTo>
                    <a:pt x="790" y="198"/>
                  </a:lnTo>
                  <a:lnTo>
                    <a:pt x="790" y="208"/>
                  </a:lnTo>
                  <a:lnTo>
                    <a:pt x="790" y="215"/>
                  </a:lnTo>
                  <a:lnTo>
                    <a:pt x="790" y="219"/>
                  </a:lnTo>
                  <a:lnTo>
                    <a:pt x="789" y="220"/>
                  </a:lnTo>
                  <a:lnTo>
                    <a:pt x="789" y="220"/>
                  </a:lnTo>
                  <a:lnTo>
                    <a:pt x="789" y="233"/>
                  </a:lnTo>
                  <a:lnTo>
                    <a:pt x="787" y="246"/>
                  </a:lnTo>
                  <a:lnTo>
                    <a:pt x="783" y="257"/>
                  </a:lnTo>
                  <a:lnTo>
                    <a:pt x="780" y="269"/>
                  </a:lnTo>
                  <a:lnTo>
                    <a:pt x="774" y="280"/>
                  </a:lnTo>
                  <a:lnTo>
                    <a:pt x="767" y="291"/>
                  </a:lnTo>
                  <a:lnTo>
                    <a:pt x="760" y="301"/>
                  </a:lnTo>
                  <a:lnTo>
                    <a:pt x="752" y="310"/>
                  </a:lnTo>
                  <a:lnTo>
                    <a:pt x="743" y="318"/>
                  </a:lnTo>
                  <a:lnTo>
                    <a:pt x="734" y="326"/>
                  </a:lnTo>
                  <a:lnTo>
                    <a:pt x="723" y="333"/>
                  </a:lnTo>
                  <a:lnTo>
                    <a:pt x="712" y="339"/>
                  </a:lnTo>
                  <a:lnTo>
                    <a:pt x="700" y="343"/>
                  </a:lnTo>
                  <a:lnTo>
                    <a:pt x="689" y="347"/>
                  </a:lnTo>
                  <a:lnTo>
                    <a:pt x="676" y="348"/>
                  </a:lnTo>
                  <a:lnTo>
                    <a:pt x="663" y="349"/>
                  </a:lnTo>
                  <a:lnTo>
                    <a:pt x="645" y="348"/>
                  </a:lnTo>
                  <a:lnTo>
                    <a:pt x="628" y="343"/>
                  </a:lnTo>
                  <a:lnTo>
                    <a:pt x="611" y="338"/>
                  </a:lnTo>
                  <a:lnTo>
                    <a:pt x="596" y="330"/>
                  </a:lnTo>
                  <a:lnTo>
                    <a:pt x="583" y="319"/>
                  </a:lnTo>
                  <a:lnTo>
                    <a:pt x="571" y="308"/>
                  </a:lnTo>
                  <a:lnTo>
                    <a:pt x="561" y="294"/>
                  </a:lnTo>
                  <a:lnTo>
                    <a:pt x="553" y="279"/>
                  </a:lnTo>
                  <a:lnTo>
                    <a:pt x="537" y="242"/>
                  </a:lnTo>
                  <a:lnTo>
                    <a:pt x="530" y="228"/>
                  </a:lnTo>
                  <a:lnTo>
                    <a:pt x="526" y="223"/>
                  </a:lnTo>
                  <a:lnTo>
                    <a:pt x="523" y="217"/>
                  </a:lnTo>
                  <a:lnTo>
                    <a:pt x="519" y="212"/>
                  </a:lnTo>
                  <a:lnTo>
                    <a:pt x="517" y="209"/>
                  </a:lnTo>
                  <a:lnTo>
                    <a:pt x="516" y="206"/>
                  </a:lnTo>
                  <a:lnTo>
                    <a:pt x="515" y="206"/>
                  </a:lnTo>
                  <a:lnTo>
                    <a:pt x="508" y="200"/>
                  </a:lnTo>
                  <a:lnTo>
                    <a:pt x="500" y="194"/>
                  </a:lnTo>
                  <a:lnTo>
                    <a:pt x="492" y="189"/>
                  </a:lnTo>
                  <a:lnTo>
                    <a:pt x="484" y="185"/>
                  </a:lnTo>
                  <a:lnTo>
                    <a:pt x="474" y="181"/>
                  </a:lnTo>
                  <a:lnTo>
                    <a:pt x="465" y="179"/>
                  </a:lnTo>
                  <a:lnTo>
                    <a:pt x="456" y="177"/>
                  </a:lnTo>
                  <a:lnTo>
                    <a:pt x="446" y="177"/>
                  </a:lnTo>
                  <a:lnTo>
                    <a:pt x="436" y="177"/>
                  </a:lnTo>
                  <a:lnTo>
                    <a:pt x="428" y="178"/>
                  </a:lnTo>
                  <a:lnTo>
                    <a:pt x="419" y="180"/>
                  </a:lnTo>
                  <a:lnTo>
                    <a:pt x="411" y="183"/>
                  </a:lnTo>
                  <a:lnTo>
                    <a:pt x="404" y="187"/>
                  </a:lnTo>
                  <a:lnTo>
                    <a:pt x="396" y="191"/>
                  </a:lnTo>
                  <a:lnTo>
                    <a:pt x="389" y="196"/>
                  </a:lnTo>
                  <a:lnTo>
                    <a:pt x="383" y="202"/>
                  </a:lnTo>
                  <a:lnTo>
                    <a:pt x="378" y="209"/>
                  </a:lnTo>
                  <a:lnTo>
                    <a:pt x="373" y="216"/>
                  </a:lnTo>
                  <a:lnTo>
                    <a:pt x="368" y="223"/>
                  </a:lnTo>
                  <a:lnTo>
                    <a:pt x="365" y="229"/>
                  </a:lnTo>
                  <a:lnTo>
                    <a:pt x="361" y="238"/>
                  </a:lnTo>
                  <a:lnTo>
                    <a:pt x="359" y="246"/>
                  </a:lnTo>
                  <a:lnTo>
                    <a:pt x="358" y="255"/>
                  </a:lnTo>
                  <a:lnTo>
                    <a:pt x="358" y="263"/>
                  </a:lnTo>
                  <a:lnTo>
                    <a:pt x="358" y="1125"/>
                  </a:lnTo>
                  <a:lnTo>
                    <a:pt x="357" y="1136"/>
                  </a:lnTo>
                  <a:lnTo>
                    <a:pt x="355" y="1144"/>
                  </a:lnTo>
                  <a:lnTo>
                    <a:pt x="350" y="1152"/>
                  </a:lnTo>
                  <a:lnTo>
                    <a:pt x="344" y="1159"/>
                  </a:lnTo>
                  <a:lnTo>
                    <a:pt x="337" y="1165"/>
                  </a:lnTo>
                  <a:lnTo>
                    <a:pt x="330" y="1168"/>
                  </a:lnTo>
                  <a:lnTo>
                    <a:pt x="321" y="1171"/>
                  </a:lnTo>
                  <a:lnTo>
                    <a:pt x="312" y="1171"/>
                  </a:lnTo>
                  <a:lnTo>
                    <a:pt x="46" y="1170"/>
                  </a:lnTo>
                  <a:lnTo>
                    <a:pt x="37" y="1171"/>
                  </a:lnTo>
                  <a:lnTo>
                    <a:pt x="27" y="1168"/>
                  </a:lnTo>
                  <a:lnTo>
                    <a:pt x="20" y="1165"/>
                  </a:lnTo>
                  <a:lnTo>
                    <a:pt x="14" y="1159"/>
                  </a:lnTo>
                  <a:lnTo>
                    <a:pt x="8" y="1152"/>
                  </a:lnTo>
                  <a:lnTo>
                    <a:pt x="3" y="1144"/>
                  </a:lnTo>
                  <a:lnTo>
                    <a:pt x="1" y="1136"/>
                  </a:lnTo>
                  <a:lnTo>
                    <a:pt x="0" y="1127"/>
                  </a:lnTo>
                  <a:lnTo>
                    <a:pt x="0" y="220"/>
                  </a:lnTo>
                  <a:lnTo>
                    <a:pt x="1" y="210"/>
                  </a:lnTo>
                  <a:lnTo>
                    <a:pt x="1" y="200"/>
                  </a:lnTo>
                  <a:lnTo>
                    <a:pt x="3" y="189"/>
                  </a:lnTo>
                  <a:lnTo>
                    <a:pt x="5" y="179"/>
                  </a:lnTo>
                  <a:lnTo>
                    <a:pt x="12" y="160"/>
                  </a:lnTo>
                  <a:lnTo>
                    <a:pt x="22" y="142"/>
                  </a:lnTo>
                  <a:lnTo>
                    <a:pt x="33" y="126"/>
                  </a:lnTo>
                  <a:lnTo>
                    <a:pt x="46" y="111"/>
                  </a:lnTo>
                  <a:lnTo>
                    <a:pt x="61" y="97"/>
                  </a:lnTo>
                  <a:lnTo>
                    <a:pt x="78" y="84"/>
                  </a:lnTo>
                  <a:lnTo>
                    <a:pt x="96" y="73"/>
                  </a:lnTo>
                  <a:lnTo>
                    <a:pt x="116" y="63"/>
                  </a:lnTo>
                  <a:lnTo>
                    <a:pt x="137" y="53"/>
                  </a:lnTo>
                  <a:lnTo>
                    <a:pt x="158" y="45"/>
                  </a:lnTo>
                  <a:lnTo>
                    <a:pt x="181" y="37"/>
                  </a:lnTo>
                  <a:lnTo>
                    <a:pt x="202" y="31"/>
                  </a:lnTo>
                  <a:lnTo>
                    <a:pt x="227" y="26"/>
                  </a:lnTo>
                  <a:lnTo>
                    <a:pt x="250" y="20"/>
                  </a:lnTo>
                  <a:lnTo>
                    <a:pt x="296" y="12"/>
                  </a:lnTo>
                  <a:lnTo>
                    <a:pt x="319" y="10"/>
                  </a:lnTo>
                  <a:lnTo>
                    <a:pt x="341" y="7"/>
                  </a:lnTo>
                  <a:lnTo>
                    <a:pt x="363" y="5"/>
                  </a:lnTo>
                  <a:lnTo>
                    <a:pt x="383" y="3"/>
                  </a:lnTo>
                  <a:lnTo>
                    <a:pt x="403" y="1"/>
                  </a:lnTo>
                  <a:lnTo>
                    <a:pt x="421" y="1"/>
                  </a:lnTo>
                  <a:lnTo>
                    <a:pt x="438" y="0"/>
                  </a:lnTo>
                  <a:lnTo>
                    <a:pt x="454" y="0"/>
                  </a:lnTo>
                  <a:lnTo>
                    <a:pt x="466" y="0"/>
                  </a:lnTo>
                  <a:lnTo>
                    <a:pt x="478" y="0"/>
                  </a:lnTo>
                  <a:lnTo>
                    <a:pt x="487" y="0"/>
                  </a:lnTo>
                  <a:lnTo>
                    <a:pt x="494" y="0"/>
                  </a:lnTo>
                  <a:lnTo>
                    <a:pt x="497" y="0"/>
                  </a:lnTo>
                  <a:lnTo>
                    <a:pt x="500" y="0"/>
                  </a:lnTo>
                  <a:lnTo>
                    <a:pt x="541" y="4"/>
                  </a:lnTo>
                  <a:lnTo>
                    <a:pt x="584" y="8"/>
                  </a:lnTo>
                  <a:lnTo>
                    <a:pt x="606" y="12"/>
                  </a:lnTo>
                  <a:lnTo>
                    <a:pt x="626" y="16"/>
                  </a:lnTo>
                  <a:lnTo>
                    <a:pt x="648" y="22"/>
                  </a:lnTo>
                  <a:lnTo>
                    <a:pt x="670" y="29"/>
                  </a:lnTo>
                  <a:lnTo>
                    <a:pt x="670" y="28"/>
                  </a:lnTo>
                  <a:close/>
                </a:path>
              </a:pathLst>
            </a:custGeom>
            <a:solidFill>
              <a:srgbClr val="000000"/>
            </a:solidFill>
            <a:ln w="9525">
              <a:noFill/>
              <a:round/>
              <a:headEnd/>
              <a:tailEnd/>
            </a:ln>
          </p:spPr>
          <p:txBody>
            <a:bodyPr/>
            <a:lstStyle/>
            <a:p>
              <a:pPr>
                <a:defRPr/>
              </a:pPr>
              <a:endParaRPr lang="zh-CN" altLang="en-US"/>
            </a:p>
          </p:txBody>
        </p:sp>
        <p:sp>
          <p:nvSpPr>
            <p:cNvPr id="269331" name="Freeform 19"/>
            <p:cNvSpPr>
              <a:spLocks noEditPoints="1"/>
            </p:cNvSpPr>
            <p:nvPr/>
          </p:nvSpPr>
          <p:spPr bwMode="auto">
            <a:xfrm>
              <a:off x="4031" y="2326"/>
              <a:ext cx="521" cy="607"/>
            </a:xfrm>
            <a:custGeom>
              <a:avLst/>
              <a:gdLst/>
              <a:ahLst/>
              <a:cxnLst>
                <a:cxn ang="0">
                  <a:pos x="422" y="1201"/>
                </a:cxn>
                <a:cxn ang="0">
                  <a:pos x="324" y="1175"/>
                </a:cxn>
                <a:cxn ang="0">
                  <a:pos x="237" y="1130"/>
                </a:cxn>
                <a:cxn ang="0">
                  <a:pos x="161" y="1066"/>
                </a:cxn>
                <a:cxn ang="0">
                  <a:pos x="97" y="983"/>
                </a:cxn>
                <a:cxn ang="0">
                  <a:pos x="49" y="885"/>
                </a:cxn>
                <a:cxn ang="0">
                  <a:pos x="17" y="770"/>
                </a:cxn>
                <a:cxn ang="0">
                  <a:pos x="2" y="640"/>
                </a:cxn>
                <a:cxn ang="0">
                  <a:pos x="6" y="504"/>
                </a:cxn>
                <a:cxn ang="0">
                  <a:pos x="29" y="380"/>
                </a:cxn>
                <a:cxn ang="0">
                  <a:pos x="70" y="273"/>
                </a:cxn>
                <a:cxn ang="0">
                  <a:pos x="127" y="184"/>
                </a:cxn>
                <a:cxn ang="0">
                  <a:pos x="197" y="110"/>
                </a:cxn>
                <a:cxn ang="0">
                  <a:pos x="280" y="55"/>
                </a:cxn>
                <a:cxn ang="0">
                  <a:pos x="374" y="19"/>
                </a:cxn>
                <a:cxn ang="0">
                  <a:pos x="477" y="3"/>
                </a:cxn>
                <a:cxn ang="0">
                  <a:pos x="595" y="5"/>
                </a:cxn>
                <a:cxn ang="0">
                  <a:pos x="696" y="26"/>
                </a:cxn>
                <a:cxn ang="0">
                  <a:pos x="787" y="67"/>
                </a:cxn>
                <a:cxn ang="0">
                  <a:pos x="867" y="126"/>
                </a:cxn>
                <a:cxn ang="0">
                  <a:pos x="935" y="204"/>
                </a:cxn>
                <a:cxn ang="0">
                  <a:pos x="988" y="299"/>
                </a:cxn>
                <a:cxn ang="0">
                  <a:pos x="1024" y="409"/>
                </a:cxn>
                <a:cxn ang="0">
                  <a:pos x="1043" y="536"/>
                </a:cxn>
                <a:cxn ang="0">
                  <a:pos x="1042" y="673"/>
                </a:cxn>
                <a:cxn ang="0">
                  <a:pos x="1022" y="800"/>
                </a:cxn>
                <a:cxn ang="0">
                  <a:pos x="987" y="910"/>
                </a:cxn>
                <a:cxn ang="0">
                  <a:pos x="934" y="1006"/>
                </a:cxn>
                <a:cxn ang="0">
                  <a:pos x="867" y="1083"/>
                </a:cxn>
                <a:cxn ang="0">
                  <a:pos x="788" y="1143"/>
                </a:cxn>
                <a:cxn ang="0">
                  <a:pos x="697" y="1184"/>
                </a:cxn>
                <a:cxn ang="0">
                  <a:pos x="597" y="1205"/>
                </a:cxn>
                <a:cxn ang="0">
                  <a:pos x="522" y="973"/>
                </a:cxn>
                <a:cxn ang="0">
                  <a:pos x="483" y="964"/>
                </a:cxn>
                <a:cxn ang="0">
                  <a:pos x="449" y="939"/>
                </a:cxn>
                <a:cxn ang="0">
                  <a:pos x="421" y="899"/>
                </a:cxn>
                <a:cxn ang="0">
                  <a:pos x="390" y="819"/>
                </a:cxn>
                <a:cxn ang="0">
                  <a:pos x="367" y="691"/>
                </a:cxn>
                <a:cxn ang="0">
                  <a:pos x="362" y="557"/>
                </a:cxn>
                <a:cxn ang="0">
                  <a:pos x="377" y="422"/>
                </a:cxn>
                <a:cxn ang="0">
                  <a:pos x="411" y="306"/>
                </a:cxn>
                <a:cxn ang="0">
                  <a:pos x="436" y="261"/>
                </a:cxn>
                <a:cxn ang="0">
                  <a:pos x="466" y="228"/>
                </a:cxn>
                <a:cxn ang="0">
                  <a:pos x="502" y="211"/>
                </a:cxn>
                <a:cxn ang="0">
                  <a:pos x="542" y="211"/>
                </a:cxn>
                <a:cxn ang="0">
                  <a:pos x="578" y="228"/>
                </a:cxn>
                <a:cxn ang="0">
                  <a:pos x="608" y="261"/>
                </a:cxn>
                <a:cxn ang="0">
                  <a:pos x="633" y="306"/>
                </a:cxn>
                <a:cxn ang="0">
                  <a:pos x="666" y="422"/>
                </a:cxn>
                <a:cxn ang="0">
                  <a:pos x="681" y="557"/>
                </a:cxn>
                <a:cxn ang="0">
                  <a:pos x="677" y="691"/>
                </a:cxn>
                <a:cxn ang="0">
                  <a:pos x="654" y="819"/>
                </a:cxn>
                <a:cxn ang="0">
                  <a:pos x="623" y="899"/>
                </a:cxn>
                <a:cxn ang="0">
                  <a:pos x="595" y="939"/>
                </a:cxn>
                <a:cxn ang="0">
                  <a:pos x="562" y="964"/>
                </a:cxn>
                <a:cxn ang="0">
                  <a:pos x="522" y="975"/>
                </a:cxn>
              </a:cxnLst>
              <a:rect l="0" t="0" r="r" b="b"/>
              <a:pathLst>
                <a:path w="1045" h="1207">
                  <a:moveTo>
                    <a:pt x="502" y="1206"/>
                  </a:moveTo>
                  <a:lnTo>
                    <a:pt x="474" y="1207"/>
                  </a:lnTo>
                  <a:lnTo>
                    <a:pt x="447" y="1205"/>
                  </a:lnTo>
                  <a:lnTo>
                    <a:pt x="422" y="1201"/>
                  </a:lnTo>
                  <a:lnTo>
                    <a:pt x="397" y="1197"/>
                  </a:lnTo>
                  <a:lnTo>
                    <a:pt x="373" y="1191"/>
                  </a:lnTo>
                  <a:lnTo>
                    <a:pt x="348" y="1184"/>
                  </a:lnTo>
                  <a:lnTo>
                    <a:pt x="324" y="1175"/>
                  </a:lnTo>
                  <a:lnTo>
                    <a:pt x="301" y="1166"/>
                  </a:lnTo>
                  <a:lnTo>
                    <a:pt x="279" y="1154"/>
                  </a:lnTo>
                  <a:lnTo>
                    <a:pt x="257" y="1143"/>
                  </a:lnTo>
                  <a:lnTo>
                    <a:pt x="237" y="1130"/>
                  </a:lnTo>
                  <a:lnTo>
                    <a:pt x="217" y="1115"/>
                  </a:lnTo>
                  <a:lnTo>
                    <a:pt x="197" y="1100"/>
                  </a:lnTo>
                  <a:lnTo>
                    <a:pt x="178" y="1083"/>
                  </a:lnTo>
                  <a:lnTo>
                    <a:pt x="161" y="1066"/>
                  </a:lnTo>
                  <a:lnTo>
                    <a:pt x="143" y="1046"/>
                  </a:lnTo>
                  <a:lnTo>
                    <a:pt x="127" y="1026"/>
                  </a:lnTo>
                  <a:lnTo>
                    <a:pt x="112" y="1006"/>
                  </a:lnTo>
                  <a:lnTo>
                    <a:pt x="97" y="983"/>
                  </a:lnTo>
                  <a:lnTo>
                    <a:pt x="83" y="960"/>
                  </a:lnTo>
                  <a:lnTo>
                    <a:pt x="71" y="935"/>
                  </a:lnTo>
                  <a:lnTo>
                    <a:pt x="59" y="910"/>
                  </a:lnTo>
                  <a:lnTo>
                    <a:pt x="49" y="885"/>
                  </a:lnTo>
                  <a:lnTo>
                    <a:pt x="38" y="857"/>
                  </a:lnTo>
                  <a:lnTo>
                    <a:pt x="30" y="828"/>
                  </a:lnTo>
                  <a:lnTo>
                    <a:pt x="22" y="800"/>
                  </a:lnTo>
                  <a:lnTo>
                    <a:pt x="17" y="770"/>
                  </a:lnTo>
                  <a:lnTo>
                    <a:pt x="11" y="739"/>
                  </a:lnTo>
                  <a:lnTo>
                    <a:pt x="6" y="706"/>
                  </a:lnTo>
                  <a:lnTo>
                    <a:pt x="3" y="673"/>
                  </a:lnTo>
                  <a:lnTo>
                    <a:pt x="2" y="640"/>
                  </a:lnTo>
                  <a:lnTo>
                    <a:pt x="0" y="605"/>
                  </a:lnTo>
                  <a:lnTo>
                    <a:pt x="2" y="570"/>
                  </a:lnTo>
                  <a:lnTo>
                    <a:pt x="3" y="536"/>
                  </a:lnTo>
                  <a:lnTo>
                    <a:pt x="6" y="504"/>
                  </a:lnTo>
                  <a:lnTo>
                    <a:pt x="10" y="471"/>
                  </a:lnTo>
                  <a:lnTo>
                    <a:pt x="15" y="440"/>
                  </a:lnTo>
                  <a:lnTo>
                    <a:pt x="21" y="409"/>
                  </a:lnTo>
                  <a:lnTo>
                    <a:pt x="29" y="380"/>
                  </a:lnTo>
                  <a:lnTo>
                    <a:pt x="37" y="353"/>
                  </a:lnTo>
                  <a:lnTo>
                    <a:pt x="48" y="325"/>
                  </a:lnTo>
                  <a:lnTo>
                    <a:pt x="58" y="299"/>
                  </a:lnTo>
                  <a:lnTo>
                    <a:pt x="70" y="273"/>
                  </a:lnTo>
                  <a:lnTo>
                    <a:pt x="82" y="249"/>
                  </a:lnTo>
                  <a:lnTo>
                    <a:pt x="96" y="226"/>
                  </a:lnTo>
                  <a:lnTo>
                    <a:pt x="111" y="204"/>
                  </a:lnTo>
                  <a:lnTo>
                    <a:pt x="127" y="184"/>
                  </a:lnTo>
                  <a:lnTo>
                    <a:pt x="143" y="163"/>
                  </a:lnTo>
                  <a:lnTo>
                    <a:pt x="161" y="144"/>
                  </a:lnTo>
                  <a:lnTo>
                    <a:pt x="178" y="126"/>
                  </a:lnTo>
                  <a:lnTo>
                    <a:pt x="197" y="110"/>
                  </a:lnTo>
                  <a:lnTo>
                    <a:pt x="217" y="95"/>
                  </a:lnTo>
                  <a:lnTo>
                    <a:pt x="238" y="80"/>
                  </a:lnTo>
                  <a:lnTo>
                    <a:pt x="259" y="67"/>
                  </a:lnTo>
                  <a:lnTo>
                    <a:pt x="280" y="55"/>
                  </a:lnTo>
                  <a:lnTo>
                    <a:pt x="302" y="44"/>
                  </a:lnTo>
                  <a:lnTo>
                    <a:pt x="327" y="35"/>
                  </a:lnTo>
                  <a:lnTo>
                    <a:pt x="350" y="26"/>
                  </a:lnTo>
                  <a:lnTo>
                    <a:pt x="374" y="19"/>
                  </a:lnTo>
                  <a:lnTo>
                    <a:pt x="399" y="13"/>
                  </a:lnTo>
                  <a:lnTo>
                    <a:pt x="424" y="8"/>
                  </a:lnTo>
                  <a:lnTo>
                    <a:pt x="451" y="5"/>
                  </a:lnTo>
                  <a:lnTo>
                    <a:pt x="477" y="3"/>
                  </a:lnTo>
                  <a:lnTo>
                    <a:pt x="504" y="2"/>
                  </a:lnTo>
                  <a:lnTo>
                    <a:pt x="542" y="0"/>
                  </a:lnTo>
                  <a:lnTo>
                    <a:pt x="568" y="3"/>
                  </a:lnTo>
                  <a:lnTo>
                    <a:pt x="595" y="5"/>
                  </a:lnTo>
                  <a:lnTo>
                    <a:pt x="621" y="8"/>
                  </a:lnTo>
                  <a:lnTo>
                    <a:pt x="647" y="13"/>
                  </a:lnTo>
                  <a:lnTo>
                    <a:pt x="672" y="19"/>
                  </a:lnTo>
                  <a:lnTo>
                    <a:pt x="696" y="26"/>
                  </a:lnTo>
                  <a:lnTo>
                    <a:pt x="719" y="35"/>
                  </a:lnTo>
                  <a:lnTo>
                    <a:pt x="742" y="44"/>
                  </a:lnTo>
                  <a:lnTo>
                    <a:pt x="765" y="55"/>
                  </a:lnTo>
                  <a:lnTo>
                    <a:pt x="787" y="67"/>
                  </a:lnTo>
                  <a:lnTo>
                    <a:pt x="808" y="80"/>
                  </a:lnTo>
                  <a:lnTo>
                    <a:pt x="829" y="95"/>
                  </a:lnTo>
                  <a:lnTo>
                    <a:pt x="848" y="110"/>
                  </a:lnTo>
                  <a:lnTo>
                    <a:pt x="867" y="126"/>
                  </a:lnTo>
                  <a:lnTo>
                    <a:pt x="885" y="144"/>
                  </a:lnTo>
                  <a:lnTo>
                    <a:pt x="903" y="163"/>
                  </a:lnTo>
                  <a:lnTo>
                    <a:pt x="919" y="184"/>
                  </a:lnTo>
                  <a:lnTo>
                    <a:pt x="935" y="204"/>
                  </a:lnTo>
                  <a:lnTo>
                    <a:pt x="949" y="226"/>
                  </a:lnTo>
                  <a:lnTo>
                    <a:pt x="962" y="249"/>
                  </a:lnTo>
                  <a:lnTo>
                    <a:pt x="975" y="273"/>
                  </a:lnTo>
                  <a:lnTo>
                    <a:pt x="988" y="299"/>
                  </a:lnTo>
                  <a:lnTo>
                    <a:pt x="998" y="325"/>
                  </a:lnTo>
                  <a:lnTo>
                    <a:pt x="1007" y="353"/>
                  </a:lnTo>
                  <a:lnTo>
                    <a:pt x="1017" y="380"/>
                  </a:lnTo>
                  <a:lnTo>
                    <a:pt x="1024" y="409"/>
                  </a:lnTo>
                  <a:lnTo>
                    <a:pt x="1030" y="440"/>
                  </a:lnTo>
                  <a:lnTo>
                    <a:pt x="1036" y="471"/>
                  </a:lnTo>
                  <a:lnTo>
                    <a:pt x="1040" y="504"/>
                  </a:lnTo>
                  <a:lnTo>
                    <a:pt x="1043" y="536"/>
                  </a:lnTo>
                  <a:lnTo>
                    <a:pt x="1044" y="570"/>
                  </a:lnTo>
                  <a:lnTo>
                    <a:pt x="1045" y="605"/>
                  </a:lnTo>
                  <a:lnTo>
                    <a:pt x="1044" y="640"/>
                  </a:lnTo>
                  <a:lnTo>
                    <a:pt x="1042" y="673"/>
                  </a:lnTo>
                  <a:lnTo>
                    <a:pt x="1040" y="706"/>
                  </a:lnTo>
                  <a:lnTo>
                    <a:pt x="1035" y="739"/>
                  </a:lnTo>
                  <a:lnTo>
                    <a:pt x="1029" y="770"/>
                  </a:lnTo>
                  <a:lnTo>
                    <a:pt x="1022" y="800"/>
                  </a:lnTo>
                  <a:lnTo>
                    <a:pt x="1015" y="828"/>
                  </a:lnTo>
                  <a:lnTo>
                    <a:pt x="1006" y="857"/>
                  </a:lnTo>
                  <a:lnTo>
                    <a:pt x="997" y="885"/>
                  </a:lnTo>
                  <a:lnTo>
                    <a:pt x="987" y="910"/>
                  </a:lnTo>
                  <a:lnTo>
                    <a:pt x="974" y="935"/>
                  </a:lnTo>
                  <a:lnTo>
                    <a:pt x="962" y="960"/>
                  </a:lnTo>
                  <a:lnTo>
                    <a:pt x="949" y="983"/>
                  </a:lnTo>
                  <a:lnTo>
                    <a:pt x="934" y="1006"/>
                  </a:lnTo>
                  <a:lnTo>
                    <a:pt x="919" y="1026"/>
                  </a:lnTo>
                  <a:lnTo>
                    <a:pt x="903" y="1046"/>
                  </a:lnTo>
                  <a:lnTo>
                    <a:pt x="885" y="1066"/>
                  </a:lnTo>
                  <a:lnTo>
                    <a:pt x="867" y="1083"/>
                  </a:lnTo>
                  <a:lnTo>
                    <a:pt x="848" y="1100"/>
                  </a:lnTo>
                  <a:lnTo>
                    <a:pt x="829" y="1115"/>
                  </a:lnTo>
                  <a:lnTo>
                    <a:pt x="809" y="1130"/>
                  </a:lnTo>
                  <a:lnTo>
                    <a:pt x="788" y="1143"/>
                  </a:lnTo>
                  <a:lnTo>
                    <a:pt x="767" y="1154"/>
                  </a:lnTo>
                  <a:lnTo>
                    <a:pt x="744" y="1166"/>
                  </a:lnTo>
                  <a:lnTo>
                    <a:pt x="722" y="1175"/>
                  </a:lnTo>
                  <a:lnTo>
                    <a:pt x="697" y="1184"/>
                  </a:lnTo>
                  <a:lnTo>
                    <a:pt x="673" y="1191"/>
                  </a:lnTo>
                  <a:lnTo>
                    <a:pt x="649" y="1197"/>
                  </a:lnTo>
                  <a:lnTo>
                    <a:pt x="624" y="1201"/>
                  </a:lnTo>
                  <a:lnTo>
                    <a:pt x="597" y="1205"/>
                  </a:lnTo>
                  <a:lnTo>
                    <a:pt x="572" y="1207"/>
                  </a:lnTo>
                  <a:lnTo>
                    <a:pt x="544" y="1207"/>
                  </a:lnTo>
                  <a:lnTo>
                    <a:pt x="502" y="1206"/>
                  </a:lnTo>
                  <a:close/>
                  <a:moveTo>
                    <a:pt x="522" y="973"/>
                  </a:moveTo>
                  <a:lnTo>
                    <a:pt x="512" y="973"/>
                  </a:lnTo>
                  <a:lnTo>
                    <a:pt x="502" y="972"/>
                  </a:lnTo>
                  <a:lnTo>
                    <a:pt x="492" y="969"/>
                  </a:lnTo>
                  <a:lnTo>
                    <a:pt x="483" y="964"/>
                  </a:lnTo>
                  <a:lnTo>
                    <a:pt x="474" y="960"/>
                  </a:lnTo>
                  <a:lnTo>
                    <a:pt x="465" y="954"/>
                  </a:lnTo>
                  <a:lnTo>
                    <a:pt x="457" y="947"/>
                  </a:lnTo>
                  <a:lnTo>
                    <a:pt x="449" y="939"/>
                  </a:lnTo>
                  <a:lnTo>
                    <a:pt x="442" y="930"/>
                  </a:lnTo>
                  <a:lnTo>
                    <a:pt x="435" y="921"/>
                  </a:lnTo>
                  <a:lnTo>
                    <a:pt x="428" y="910"/>
                  </a:lnTo>
                  <a:lnTo>
                    <a:pt x="421" y="899"/>
                  </a:lnTo>
                  <a:lnTo>
                    <a:pt x="415" y="887"/>
                  </a:lnTo>
                  <a:lnTo>
                    <a:pt x="409" y="874"/>
                  </a:lnTo>
                  <a:lnTo>
                    <a:pt x="399" y="848"/>
                  </a:lnTo>
                  <a:lnTo>
                    <a:pt x="390" y="819"/>
                  </a:lnTo>
                  <a:lnTo>
                    <a:pt x="383" y="788"/>
                  </a:lnTo>
                  <a:lnTo>
                    <a:pt x="376" y="757"/>
                  </a:lnTo>
                  <a:lnTo>
                    <a:pt x="371" y="724"/>
                  </a:lnTo>
                  <a:lnTo>
                    <a:pt x="367" y="691"/>
                  </a:lnTo>
                  <a:lnTo>
                    <a:pt x="365" y="658"/>
                  </a:lnTo>
                  <a:lnTo>
                    <a:pt x="362" y="625"/>
                  </a:lnTo>
                  <a:lnTo>
                    <a:pt x="362" y="591"/>
                  </a:lnTo>
                  <a:lnTo>
                    <a:pt x="362" y="557"/>
                  </a:lnTo>
                  <a:lnTo>
                    <a:pt x="365" y="522"/>
                  </a:lnTo>
                  <a:lnTo>
                    <a:pt x="367" y="489"/>
                  </a:lnTo>
                  <a:lnTo>
                    <a:pt x="371" y="454"/>
                  </a:lnTo>
                  <a:lnTo>
                    <a:pt x="377" y="422"/>
                  </a:lnTo>
                  <a:lnTo>
                    <a:pt x="383" y="390"/>
                  </a:lnTo>
                  <a:lnTo>
                    <a:pt x="391" y="360"/>
                  </a:lnTo>
                  <a:lnTo>
                    <a:pt x="400" y="331"/>
                  </a:lnTo>
                  <a:lnTo>
                    <a:pt x="411" y="306"/>
                  </a:lnTo>
                  <a:lnTo>
                    <a:pt x="416" y="293"/>
                  </a:lnTo>
                  <a:lnTo>
                    <a:pt x="422" y="281"/>
                  </a:lnTo>
                  <a:lnTo>
                    <a:pt x="429" y="271"/>
                  </a:lnTo>
                  <a:lnTo>
                    <a:pt x="436" y="261"/>
                  </a:lnTo>
                  <a:lnTo>
                    <a:pt x="443" y="251"/>
                  </a:lnTo>
                  <a:lnTo>
                    <a:pt x="450" y="242"/>
                  </a:lnTo>
                  <a:lnTo>
                    <a:pt x="458" y="235"/>
                  </a:lnTo>
                  <a:lnTo>
                    <a:pt x="466" y="228"/>
                  </a:lnTo>
                  <a:lnTo>
                    <a:pt x="474" y="223"/>
                  </a:lnTo>
                  <a:lnTo>
                    <a:pt x="483" y="218"/>
                  </a:lnTo>
                  <a:lnTo>
                    <a:pt x="492" y="213"/>
                  </a:lnTo>
                  <a:lnTo>
                    <a:pt x="502" y="211"/>
                  </a:lnTo>
                  <a:lnTo>
                    <a:pt x="512" y="209"/>
                  </a:lnTo>
                  <a:lnTo>
                    <a:pt x="521" y="209"/>
                  </a:lnTo>
                  <a:lnTo>
                    <a:pt x="532" y="209"/>
                  </a:lnTo>
                  <a:lnTo>
                    <a:pt x="542" y="211"/>
                  </a:lnTo>
                  <a:lnTo>
                    <a:pt x="551" y="213"/>
                  </a:lnTo>
                  <a:lnTo>
                    <a:pt x="560" y="218"/>
                  </a:lnTo>
                  <a:lnTo>
                    <a:pt x="570" y="223"/>
                  </a:lnTo>
                  <a:lnTo>
                    <a:pt x="578" y="228"/>
                  </a:lnTo>
                  <a:lnTo>
                    <a:pt x="586" y="235"/>
                  </a:lnTo>
                  <a:lnTo>
                    <a:pt x="594" y="242"/>
                  </a:lnTo>
                  <a:lnTo>
                    <a:pt x="601" y="251"/>
                  </a:lnTo>
                  <a:lnTo>
                    <a:pt x="608" y="261"/>
                  </a:lnTo>
                  <a:lnTo>
                    <a:pt x="615" y="271"/>
                  </a:lnTo>
                  <a:lnTo>
                    <a:pt x="620" y="281"/>
                  </a:lnTo>
                  <a:lnTo>
                    <a:pt x="627" y="293"/>
                  </a:lnTo>
                  <a:lnTo>
                    <a:pt x="633" y="306"/>
                  </a:lnTo>
                  <a:lnTo>
                    <a:pt x="643" y="331"/>
                  </a:lnTo>
                  <a:lnTo>
                    <a:pt x="653" y="360"/>
                  </a:lnTo>
                  <a:lnTo>
                    <a:pt x="659" y="390"/>
                  </a:lnTo>
                  <a:lnTo>
                    <a:pt x="666" y="422"/>
                  </a:lnTo>
                  <a:lnTo>
                    <a:pt x="672" y="454"/>
                  </a:lnTo>
                  <a:lnTo>
                    <a:pt x="676" y="489"/>
                  </a:lnTo>
                  <a:lnTo>
                    <a:pt x="679" y="522"/>
                  </a:lnTo>
                  <a:lnTo>
                    <a:pt x="681" y="557"/>
                  </a:lnTo>
                  <a:lnTo>
                    <a:pt x="681" y="591"/>
                  </a:lnTo>
                  <a:lnTo>
                    <a:pt x="681" y="625"/>
                  </a:lnTo>
                  <a:lnTo>
                    <a:pt x="679" y="658"/>
                  </a:lnTo>
                  <a:lnTo>
                    <a:pt x="677" y="691"/>
                  </a:lnTo>
                  <a:lnTo>
                    <a:pt x="672" y="724"/>
                  </a:lnTo>
                  <a:lnTo>
                    <a:pt x="668" y="757"/>
                  </a:lnTo>
                  <a:lnTo>
                    <a:pt x="661" y="788"/>
                  </a:lnTo>
                  <a:lnTo>
                    <a:pt x="654" y="819"/>
                  </a:lnTo>
                  <a:lnTo>
                    <a:pt x="644" y="848"/>
                  </a:lnTo>
                  <a:lnTo>
                    <a:pt x="634" y="874"/>
                  </a:lnTo>
                  <a:lnTo>
                    <a:pt x="628" y="887"/>
                  </a:lnTo>
                  <a:lnTo>
                    <a:pt x="623" y="899"/>
                  </a:lnTo>
                  <a:lnTo>
                    <a:pt x="617" y="910"/>
                  </a:lnTo>
                  <a:lnTo>
                    <a:pt x="610" y="921"/>
                  </a:lnTo>
                  <a:lnTo>
                    <a:pt x="603" y="930"/>
                  </a:lnTo>
                  <a:lnTo>
                    <a:pt x="595" y="939"/>
                  </a:lnTo>
                  <a:lnTo>
                    <a:pt x="587" y="947"/>
                  </a:lnTo>
                  <a:lnTo>
                    <a:pt x="579" y="954"/>
                  </a:lnTo>
                  <a:lnTo>
                    <a:pt x="571" y="960"/>
                  </a:lnTo>
                  <a:lnTo>
                    <a:pt x="562" y="964"/>
                  </a:lnTo>
                  <a:lnTo>
                    <a:pt x="552" y="969"/>
                  </a:lnTo>
                  <a:lnTo>
                    <a:pt x="543" y="972"/>
                  </a:lnTo>
                  <a:lnTo>
                    <a:pt x="533" y="973"/>
                  </a:lnTo>
                  <a:lnTo>
                    <a:pt x="522" y="975"/>
                  </a:lnTo>
                  <a:lnTo>
                    <a:pt x="522" y="973"/>
                  </a:lnTo>
                  <a:close/>
                </a:path>
              </a:pathLst>
            </a:custGeom>
            <a:solidFill>
              <a:srgbClr val="000000"/>
            </a:solidFill>
            <a:ln w="9525">
              <a:noFill/>
              <a:round/>
              <a:headEnd/>
              <a:tailEnd/>
            </a:ln>
          </p:spPr>
          <p:txBody>
            <a:bodyPr/>
            <a:lstStyle/>
            <a:p>
              <a:pPr>
                <a:defRPr/>
              </a:pPr>
              <a:endParaRPr lang="zh-CN" altLang="en-US"/>
            </a:p>
          </p:txBody>
        </p:sp>
        <p:sp>
          <p:nvSpPr>
            <p:cNvPr id="269332" name="Freeform 20"/>
            <p:cNvSpPr>
              <a:spLocks/>
            </p:cNvSpPr>
            <p:nvPr/>
          </p:nvSpPr>
          <p:spPr bwMode="auto">
            <a:xfrm>
              <a:off x="5207" y="1923"/>
              <a:ext cx="355" cy="292"/>
            </a:xfrm>
            <a:custGeom>
              <a:avLst/>
              <a:gdLst/>
              <a:ahLst/>
              <a:cxnLst>
                <a:cxn ang="0">
                  <a:pos x="529" y="234"/>
                </a:cxn>
                <a:cxn ang="0">
                  <a:pos x="529" y="94"/>
                </a:cxn>
                <a:cxn ang="0">
                  <a:pos x="704" y="94"/>
                </a:cxn>
                <a:cxn ang="0">
                  <a:pos x="708" y="94"/>
                </a:cxn>
                <a:cxn ang="0">
                  <a:pos x="713" y="91"/>
                </a:cxn>
                <a:cxn ang="0">
                  <a:pos x="715" y="86"/>
                </a:cxn>
                <a:cxn ang="0">
                  <a:pos x="716" y="82"/>
                </a:cxn>
                <a:cxn ang="0">
                  <a:pos x="716" y="14"/>
                </a:cxn>
                <a:cxn ang="0">
                  <a:pos x="715" y="10"/>
                </a:cxn>
                <a:cxn ang="0">
                  <a:pos x="713" y="6"/>
                </a:cxn>
                <a:cxn ang="0">
                  <a:pos x="708" y="2"/>
                </a:cxn>
                <a:cxn ang="0">
                  <a:pos x="704" y="1"/>
                </a:cxn>
                <a:cxn ang="0">
                  <a:pos x="14" y="0"/>
                </a:cxn>
                <a:cxn ang="0">
                  <a:pos x="9" y="2"/>
                </a:cxn>
                <a:cxn ang="0">
                  <a:pos x="4" y="6"/>
                </a:cxn>
                <a:cxn ang="0">
                  <a:pos x="1" y="10"/>
                </a:cxn>
                <a:cxn ang="0">
                  <a:pos x="0" y="15"/>
                </a:cxn>
                <a:cxn ang="0">
                  <a:pos x="0" y="81"/>
                </a:cxn>
                <a:cxn ang="0">
                  <a:pos x="1" y="86"/>
                </a:cxn>
                <a:cxn ang="0">
                  <a:pos x="4" y="91"/>
                </a:cxn>
                <a:cxn ang="0">
                  <a:pos x="8" y="94"/>
                </a:cxn>
                <a:cxn ang="0">
                  <a:pos x="13" y="96"/>
                </a:cxn>
                <a:cxn ang="0">
                  <a:pos x="123" y="94"/>
                </a:cxn>
                <a:cxn ang="0">
                  <a:pos x="123" y="562"/>
                </a:cxn>
                <a:cxn ang="0">
                  <a:pos x="124" y="568"/>
                </a:cxn>
                <a:cxn ang="0">
                  <a:pos x="127" y="572"/>
                </a:cxn>
                <a:cxn ang="0">
                  <a:pos x="131" y="576"/>
                </a:cxn>
                <a:cxn ang="0">
                  <a:pos x="136" y="577"/>
                </a:cxn>
                <a:cxn ang="0">
                  <a:pos x="251" y="576"/>
                </a:cxn>
                <a:cxn ang="0">
                  <a:pos x="256" y="576"/>
                </a:cxn>
                <a:cxn ang="0">
                  <a:pos x="259" y="572"/>
                </a:cxn>
                <a:cxn ang="0">
                  <a:pos x="263" y="569"/>
                </a:cxn>
                <a:cxn ang="0">
                  <a:pos x="264" y="564"/>
                </a:cxn>
                <a:cxn ang="0">
                  <a:pos x="264" y="94"/>
                </a:cxn>
                <a:cxn ang="0">
                  <a:pos x="389" y="94"/>
                </a:cxn>
                <a:cxn ang="0">
                  <a:pos x="389" y="563"/>
                </a:cxn>
                <a:cxn ang="0">
                  <a:pos x="390" y="569"/>
                </a:cxn>
                <a:cxn ang="0">
                  <a:pos x="393" y="572"/>
                </a:cxn>
                <a:cxn ang="0">
                  <a:pos x="397" y="576"/>
                </a:cxn>
                <a:cxn ang="0">
                  <a:pos x="402" y="577"/>
                </a:cxn>
                <a:cxn ang="0">
                  <a:pos x="704" y="576"/>
                </a:cxn>
                <a:cxn ang="0">
                  <a:pos x="708" y="576"/>
                </a:cxn>
                <a:cxn ang="0">
                  <a:pos x="713" y="572"/>
                </a:cxn>
                <a:cxn ang="0">
                  <a:pos x="715" y="569"/>
                </a:cxn>
                <a:cxn ang="0">
                  <a:pos x="716" y="564"/>
                </a:cxn>
                <a:cxn ang="0">
                  <a:pos x="718" y="495"/>
                </a:cxn>
                <a:cxn ang="0">
                  <a:pos x="716" y="492"/>
                </a:cxn>
                <a:cxn ang="0">
                  <a:pos x="713" y="487"/>
                </a:cxn>
                <a:cxn ang="0">
                  <a:pos x="708" y="485"/>
                </a:cxn>
                <a:cxn ang="0">
                  <a:pos x="704" y="484"/>
                </a:cxn>
                <a:cxn ang="0">
                  <a:pos x="529" y="482"/>
                </a:cxn>
                <a:cxn ang="0">
                  <a:pos x="529" y="327"/>
                </a:cxn>
                <a:cxn ang="0">
                  <a:pos x="673" y="327"/>
                </a:cxn>
                <a:cxn ang="0">
                  <a:pos x="677" y="327"/>
                </a:cxn>
                <a:cxn ang="0">
                  <a:pos x="682" y="324"/>
                </a:cxn>
                <a:cxn ang="0">
                  <a:pos x="684" y="320"/>
                </a:cxn>
                <a:cxn ang="0">
                  <a:pos x="685" y="315"/>
                </a:cxn>
                <a:cxn ang="0">
                  <a:pos x="685" y="246"/>
                </a:cxn>
                <a:cxn ang="0">
                  <a:pos x="684" y="243"/>
                </a:cxn>
                <a:cxn ang="0">
                  <a:pos x="682" y="238"/>
                </a:cxn>
                <a:cxn ang="0">
                  <a:pos x="677" y="236"/>
                </a:cxn>
                <a:cxn ang="0">
                  <a:pos x="673" y="235"/>
                </a:cxn>
                <a:cxn ang="0">
                  <a:pos x="529" y="234"/>
                </a:cxn>
              </a:cxnLst>
              <a:rect l="0" t="0" r="r" b="b"/>
              <a:pathLst>
                <a:path w="718" h="577">
                  <a:moveTo>
                    <a:pt x="529" y="234"/>
                  </a:moveTo>
                  <a:lnTo>
                    <a:pt x="529" y="94"/>
                  </a:lnTo>
                  <a:lnTo>
                    <a:pt x="704" y="94"/>
                  </a:lnTo>
                  <a:lnTo>
                    <a:pt x="708" y="94"/>
                  </a:lnTo>
                  <a:lnTo>
                    <a:pt x="713" y="91"/>
                  </a:lnTo>
                  <a:lnTo>
                    <a:pt x="715" y="86"/>
                  </a:lnTo>
                  <a:lnTo>
                    <a:pt x="716" y="82"/>
                  </a:lnTo>
                  <a:lnTo>
                    <a:pt x="716" y="14"/>
                  </a:lnTo>
                  <a:lnTo>
                    <a:pt x="715" y="10"/>
                  </a:lnTo>
                  <a:lnTo>
                    <a:pt x="713" y="6"/>
                  </a:lnTo>
                  <a:lnTo>
                    <a:pt x="708" y="2"/>
                  </a:lnTo>
                  <a:lnTo>
                    <a:pt x="704" y="1"/>
                  </a:lnTo>
                  <a:lnTo>
                    <a:pt x="14" y="0"/>
                  </a:lnTo>
                  <a:lnTo>
                    <a:pt x="9" y="2"/>
                  </a:lnTo>
                  <a:lnTo>
                    <a:pt x="4" y="6"/>
                  </a:lnTo>
                  <a:lnTo>
                    <a:pt x="1" y="10"/>
                  </a:lnTo>
                  <a:lnTo>
                    <a:pt x="0" y="15"/>
                  </a:lnTo>
                  <a:lnTo>
                    <a:pt x="0" y="81"/>
                  </a:lnTo>
                  <a:lnTo>
                    <a:pt x="1" y="86"/>
                  </a:lnTo>
                  <a:lnTo>
                    <a:pt x="4" y="91"/>
                  </a:lnTo>
                  <a:lnTo>
                    <a:pt x="8" y="94"/>
                  </a:lnTo>
                  <a:lnTo>
                    <a:pt x="13" y="96"/>
                  </a:lnTo>
                  <a:lnTo>
                    <a:pt x="123" y="94"/>
                  </a:lnTo>
                  <a:lnTo>
                    <a:pt x="123" y="562"/>
                  </a:lnTo>
                  <a:lnTo>
                    <a:pt x="124" y="568"/>
                  </a:lnTo>
                  <a:lnTo>
                    <a:pt x="127" y="572"/>
                  </a:lnTo>
                  <a:lnTo>
                    <a:pt x="131" y="576"/>
                  </a:lnTo>
                  <a:lnTo>
                    <a:pt x="136" y="577"/>
                  </a:lnTo>
                  <a:lnTo>
                    <a:pt x="251" y="576"/>
                  </a:lnTo>
                  <a:lnTo>
                    <a:pt x="256" y="576"/>
                  </a:lnTo>
                  <a:lnTo>
                    <a:pt x="259" y="572"/>
                  </a:lnTo>
                  <a:lnTo>
                    <a:pt x="263" y="569"/>
                  </a:lnTo>
                  <a:lnTo>
                    <a:pt x="264" y="564"/>
                  </a:lnTo>
                  <a:lnTo>
                    <a:pt x="264" y="94"/>
                  </a:lnTo>
                  <a:lnTo>
                    <a:pt x="389" y="94"/>
                  </a:lnTo>
                  <a:lnTo>
                    <a:pt x="389" y="563"/>
                  </a:lnTo>
                  <a:lnTo>
                    <a:pt x="390" y="569"/>
                  </a:lnTo>
                  <a:lnTo>
                    <a:pt x="393" y="572"/>
                  </a:lnTo>
                  <a:lnTo>
                    <a:pt x="397" y="576"/>
                  </a:lnTo>
                  <a:lnTo>
                    <a:pt x="402" y="577"/>
                  </a:lnTo>
                  <a:lnTo>
                    <a:pt x="704" y="576"/>
                  </a:lnTo>
                  <a:lnTo>
                    <a:pt x="708" y="576"/>
                  </a:lnTo>
                  <a:lnTo>
                    <a:pt x="713" y="572"/>
                  </a:lnTo>
                  <a:lnTo>
                    <a:pt x="715" y="569"/>
                  </a:lnTo>
                  <a:lnTo>
                    <a:pt x="716" y="564"/>
                  </a:lnTo>
                  <a:lnTo>
                    <a:pt x="718" y="495"/>
                  </a:lnTo>
                  <a:lnTo>
                    <a:pt x="716" y="492"/>
                  </a:lnTo>
                  <a:lnTo>
                    <a:pt x="713" y="487"/>
                  </a:lnTo>
                  <a:lnTo>
                    <a:pt x="708" y="485"/>
                  </a:lnTo>
                  <a:lnTo>
                    <a:pt x="704" y="484"/>
                  </a:lnTo>
                  <a:lnTo>
                    <a:pt x="529" y="482"/>
                  </a:lnTo>
                  <a:lnTo>
                    <a:pt x="529" y="327"/>
                  </a:lnTo>
                  <a:lnTo>
                    <a:pt x="673" y="327"/>
                  </a:lnTo>
                  <a:lnTo>
                    <a:pt x="677" y="327"/>
                  </a:lnTo>
                  <a:lnTo>
                    <a:pt x="682" y="324"/>
                  </a:lnTo>
                  <a:lnTo>
                    <a:pt x="684" y="320"/>
                  </a:lnTo>
                  <a:lnTo>
                    <a:pt x="685" y="315"/>
                  </a:lnTo>
                  <a:lnTo>
                    <a:pt x="685" y="246"/>
                  </a:lnTo>
                  <a:lnTo>
                    <a:pt x="684" y="243"/>
                  </a:lnTo>
                  <a:lnTo>
                    <a:pt x="682" y="238"/>
                  </a:lnTo>
                  <a:lnTo>
                    <a:pt x="677" y="236"/>
                  </a:lnTo>
                  <a:lnTo>
                    <a:pt x="673" y="235"/>
                  </a:lnTo>
                  <a:lnTo>
                    <a:pt x="529" y="234"/>
                  </a:lnTo>
                  <a:close/>
                </a:path>
              </a:pathLst>
            </a:custGeom>
            <a:solidFill>
              <a:srgbClr val="FFFFFF"/>
            </a:solidFill>
            <a:ln w="9525">
              <a:noFill/>
              <a:round/>
              <a:headEnd/>
              <a:tailEnd/>
            </a:ln>
          </p:spPr>
          <p:txBody>
            <a:bodyPr/>
            <a:lstStyle/>
            <a:p>
              <a:pPr>
                <a:defRPr/>
              </a:pPr>
              <a:endParaRPr lang="zh-CN" altLang="en-US"/>
            </a:p>
          </p:txBody>
        </p:sp>
      </p:grpSp>
      <p:sp>
        <p:nvSpPr>
          <p:cNvPr id="15" name="TECOPYRIGHT"/>
          <p:cNvSpPr txBox="1"/>
          <p:nvPr/>
        </p:nvSpPr>
        <p:spPr>
          <a:xfrm rot="16200000">
            <a:off x="-689768" y="5464968"/>
            <a:ext cx="1860550" cy="93663"/>
          </a:xfrm>
          <a:prstGeom prst="rect">
            <a:avLst/>
          </a:prstGeom>
          <a:noFill/>
        </p:spPr>
        <p:txBody>
          <a:bodyPr lIns="0" tIns="0" rIns="0" bIns="0">
            <a:spAutoFit/>
          </a:bodyPr>
          <a:lstStyle/>
          <a:p>
            <a:pPr>
              <a:defRPr/>
            </a:pPr>
            <a:r>
              <a:rPr lang="en-GB" sz="600" kern="600" spc="100" dirty="0">
                <a:solidFill>
                  <a:schemeClr val="accent6">
                    <a:lumMod val="75000"/>
                  </a:schemeClr>
                </a:solidFill>
              </a:rPr>
              <a:t>Copyright 2008 TietoEnator Corporation</a:t>
            </a:r>
          </a:p>
        </p:txBody>
      </p:sp>
      <p:sp>
        <p:nvSpPr>
          <p:cNvPr id="14" name="Dian numeron paikkamerkki 5"/>
          <p:cNvSpPr>
            <a:spLocks noGrp="1"/>
          </p:cNvSpPr>
          <p:nvPr>
            <p:ph type="sldNum" sz="quarter" idx="4"/>
          </p:nvPr>
        </p:nvSpPr>
        <p:spPr>
          <a:xfrm>
            <a:off x="82550" y="6607175"/>
            <a:ext cx="266700" cy="92075"/>
          </a:xfrm>
          <a:prstGeom prst="rect">
            <a:avLst/>
          </a:prstGeom>
        </p:spPr>
        <p:txBody>
          <a:bodyPr vert="horz" wrap="square" lIns="0" tIns="0" rIns="0" bIns="0" numCol="1" anchor="t" anchorCtr="0" compatLnSpc="1">
            <a:prstTxWarp prst="textNoShape">
              <a:avLst/>
            </a:prstTxWarp>
            <a:spAutoFit/>
          </a:bodyPr>
          <a:lstStyle>
            <a:lvl1pPr algn="ctr">
              <a:defRPr sz="600">
                <a:ea typeface="宋体" pitchFamily="2" charset="-122"/>
              </a:defRPr>
            </a:lvl1pPr>
          </a:lstStyle>
          <a:p>
            <a:pPr>
              <a:defRPr/>
            </a:pPr>
            <a:fld id="{CFB1915D-3F9C-44C2-9E8F-D0E1FB620B4F}" type="slidenum">
              <a:rPr lang="en-GB" altLang="zh-CN"/>
              <a:pPr>
                <a:defRPr/>
              </a:pPr>
              <a:t>‹#›</a:t>
            </a:fld>
            <a:endParaRPr lang="en-GB" altLang="zh-CN"/>
          </a:p>
        </p:txBody>
      </p:sp>
      <p:sp>
        <p:nvSpPr>
          <p:cNvPr id="425992" name="Rectangle 8"/>
          <p:cNvSpPr>
            <a:spLocks noGrp="1" noChangeArrowheads="1"/>
          </p:cNvSpPr>
          <p:nvPr>
            <p:ph type="ftr" sz="quarter" idx="3"/>
          </p:nvPr>
        </p:nvSpPr>
        <p:spPr bwMode="auto">
          <a:xfrm>
            <a:off x="522288" y="6607175"/>
            <a:ext cx="3959225" cy="12223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eaLnBrk="0" hangingPunct="0">
              <a:defRPr sz="600">
                <a:solidFill>
                  <a:srgbClr val="FF0000"/>
                </a:solidFill>
                <a:ea typeface="宋体" pitchFamily="2" charset="-122"/>
              </a:defRPr>
            </a:lvl1pPr>
          </a:lstStyle>
          <a:p>
            <a:pPr>
              <a:defRPr/>
            </a:pPr>
            <a:endParaRPr lang="en-GB" altLang="zh-CN"/>
          </a:p>
        </p:txBody>
      </p:sp>
    </p:spTree>
  </p:cSld>
  <p:clrMap bg1="lt1" tx1="dk1" bg2="lt2" tx2="dk2" accent1="accent1" accent2="accent2" accent3="accent3" accent4="accent4" accent5="accent5" accent6="accent6" hlink="hlink" folHlink="folHlink"/>
  <p:sldLayoutIdLst>
    <p:sldLayoutId id="2147484392"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ft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Trebuchet MS" pitchFamily="34" charset="0"/>
        </a:defRPr>
      </a:lvl2pPr>
      <a:lvl3pPr algn="l" rtl="0" eaLnBrk="0" fontAlgn="base" hangingPunct="0">
        <a:spcBef>
          <a:spcPct val="0"/>
        </a:spcBef>
        <a:spcAft>
          <a:spcPct val="0"/>
        </a:spcAft>
        <a:defRPr sz="2400">
          <a:solidFill>
            <a:schemeClr val="tx1"/>
          </a:solidFill>
          <a:latin typeface="Trebuchet MS" pitchFamily="34" charset="0"/>
        </a:defRPr>
      </a:lvl3pPr>
      <a:lvl4pPr algn="l" rtl="0" eaLnBrk="0" fontAlgn="base" hangingPunct="0">
        <a:spcBef>
          <a:spcPct val="0"/>
        </a:spcBef>
        <a:spcAft>
          <a:spcPct val="0"/>
        </a:spcAft>
        <a:defRPr sz="2400">
          <a:solidFill>
            <a:schemeClr val="tx1"/>
          </a:solidFill>
          <a:latin typeface="Trebuchet MS" pitchFamily="34" charset="0"/>
        </a:defRPr>
      </a:lvl4pPr>
      <a:lvl5pPr algn="l" rtl="0" eaLnBrk="0" fontAlgn="base" hangingPunct="0">
        <a:spcBef>
          <a:spcPct val="0"/>
        </a:spcBef>
        <a:spcAft>
          <a:spcPct val="0"/>
        </a:spcAft>
        <a:defRPr sz="2400">
          <a:solidFill>
            <a:schemeClr val="tx1"/>
          </a:solidFill>
          <a:latin typeface="Trebuchet MS" pitchFamily="34" charset="0"/>
        </a:defRPr>
      </a:lvl5pPr>
      <a:lvl6pPr marL="457200" algn="l" rtl="0" fontAlgn="base">
        <a:spcBef>
          <a:spcPct val="0"/>
        </a:spcBef>
        <a:spcAft>
          <a:spcPct val="0"/>
        </a:spcAft>
        <a:defRPr sz="2400">
          <a:solidFill>
            <a:schemeClr val="tx1"/>
          </a:solidFill>
          <a:latin typeface="Trebuchet MS" pitchFamily="34" charset="0"/>
        </a:defRPr>
      </a:lvl6pPr>
      <a:lvl7pPr marL="914400" algn="l" rtl="0" fontAlgn="base">
        <a:spcBef>
          <a:spcPct val="0"/>
        </a:spcBef>
        <a:spcAft>
          <a:spcPct val="0"/>
        </a:spcAft>
        <a:defRPr sz="2400">
          <a:solidFill>
            <a:schemeClr val="tx1"/>
          </a:solidFill>
          <a:latin typeface="Trebuchet MS" pitchFamily="34" charset="0"/>
        </a:defRPr>
      </a:lvl7pPr>
      <a:lvl8pPr marL="1371600" algn="l" rtl="0" fontAlgn="base">
        <a:spcBef>
          <a:spcPct val="0"/>
        </a:spcBef>
        <a:spcAft>
          <a:spcPct val="0"/>
        </a:spcAft>
        <a:defRPr sz="2400">
          <a:solidFill>
            <a:schemeClr val="tx1"/>
          </a:solidFill>
          <a:latin typeface="Trebuchet MS" pitchFamily="34" charset="0"/>
        </a:defRPr>
      </a:lvl8pPr>
      <a:lvl9pPr marL="1828800" algn="l" rtl="0" fontAlgn="base">
        <a:spcBef>
          <a:spcPct val="0"/>
        </a:spcBef>
        <a:spcAft>
          <a:spcPct val="0"/>
        </a:spcAft>
        <a:defRPr sz="2400">
          <a:solidFill>
            <a:schemeClr val="tx1"/>
          </a:solidFill>
          <a:latin typeface="Trebuchet MS" pitchFamily="34" charset="0"/>
        </a:defRPr>
      </a:lvl9pPr>
    </p:titleStyle>
    <p:bodyStyle>
      <a:lvl1pPr marL="381000" indent="-381000" algn="l" rtl="0" eaLnBrk="0" fontAlgn="base" hangingPunct="0">
        <a:spcBef>
          <a:spcPct val="20000"/>
        </a:spcBef>
        <a:spcAft>
          <a:spcPct val="0"/>
        </a:spcAft>
        <a:buClr>
          <a:schemeClr val="accent1"/>
        </a:buClr>
        <a:buSzPct val="75000"/>
        <a:buChar char="•"/>
        <a:defRPr sz="1600">
          <a:solidFill>
            <a:schemeClr val="tx1"/>
          </a:solidFill>
          <a:latin typeface="+mn-lt"/>
          <a:ea typeface="+mn-ea"/>
          <a:cs typeface="+mn-cs"/>
        </a:defRPr>
      </a:lvl1pPr>
      <a:lvl2pPr marL="657225" indent="-304800" algn="l" rtl="0" eaLnBrk="0" fontAlgn="base" hangingPunct="0">
        <a:spcBef>
          <a:spcPct val="20000"/>
        </a:spcBef>
        <a:spcAft>
          <a:spcPct val="0"/>
        </a:spcAft>
        <a:buClr>
          <a:schemeClr val="accent1"/>
        </a:buClr>
        <a:buSzPct val="75000"/>
        <a:buChar char="•"/>
        <a:defRPr sz="1400">
          <a:solidFill>
            <a:schemeClr val="tx1"/>
          </a:solidFill>
          <a:latin typeface="+mn-lt"/>
        </a:defRPr>
      </a:lvl2pPr>
      <a:lvl3pPr marL="981075" indent="-266700" algn="l" rtl="0" eaLnBrk="0" fontAlgn="base" hangingPunct="0">
        <a:spcBef>
          <a:spcPct val="20000"/>
        </a:spcBef>
        <a:spcAft>
          <a:spcPct val="0"/>
        </a:spcAft>
        <a:buClr>
          <a:schemeClr val="accent1"/>
        </a:buClr>
        <a:buSzPct val="75000"/>
        <a:buChar char="•"/>
        <a:defRPr sz="1400">
          <a:solidFill>
            <a:schemeClr val="tx1"/>
          </a:solidFill>
          <a:latin typeface="+mn-lt"/>
        </a:defRPr>
      </a:lvl3pPr>
      <a:lvl4pPr marL="1323975" indent="-266700" algn="l" rtl="0" eaLnBrk="0" fontAlgn="base" hangingPunct="0">
        <a:spcBef>
          <a:spcPct val="20000"/>
        </a:spcBef>
        <a:spcAft>
          <a:spcPct val="0"/>
        </a:spcAft>
        <a:buClr>
          <a:schemeClr val="accent1"/>
        </a:buClr>
        <a:buSzPct val="75000"/>
        <a:buChar char="•"/>
        <a:defRPr sz="1400">
          <a:solidFill>
            <a:schemeClr val="tx1"/>
          </a:solidFill>
          <a:latin typeface="+mn-lt"/>
        </a:defRPr>
      </a:lvl4pPr>
      <a:lvl5pPr marL="1704975" indent="-266700" algn="l" rtl="0" eaLnBrk="0" fontAlgn="base" hangingPunct="0">
        <a:spcBef>
          <a:spcPct val="20000"/>
        </a:spcBef>
        <a:spcAft>
          <a:spcPct val="0"/>
        </a:spcAft>
        <a:buClr>
          <a:schemeClr val="accent1"/>
        </a:buClr>
        <a:buSzPct val="75000"/>
        <a:buChar char="•"/>
        <a:defRPr sz="1400">
          <a:solidFill>
            <a:schemeClr val="tx1"/>
          </a:solidFill>
          <a:latin typeface="+mn-lt"/>
        </a:defRPr>
      </a:lvl5pPr>
      <a:lvl6pPr marL="2162175" indent="-266700" algn="l" rtl="0" fontAlgn="base">
        <a:spcBef>
          <a:spcPct val="20000"/>
        </a:spcBef>
        <a:spcAft>
          <a:spcPct val="0"/>
        </a:spcAft>
        <a:buClr>
          <a:schemeClr val="accent1"/>
        </a:buClr>
        <a:buSzPct val="75000"/>
        <a:buChar char="•"/>
        <a:defRPr sz="1400">
          <a:solidFill>
            <a:schemeClr val="tx1"/>
          </a:solidFill>
          <a:latin typeface="+mn-lt"/>
        </a:defRPr>
      </a:lvl6pPr>
      <a:lvl7pPr marL="2619375" indent="-266700" algn="l" rtl="0" fontAlgn="base">
        <a:spcBef>
          <a:spcPct val="20000"/>
        </a:spcBef>
        <a:spcAft>
          <a:spcPct val="0"/>
        </a:spcAft>
        <a:buClr>
          <a:schemeClr val="accent1"/>
        </a:buClr>
        <a:buSzPct val="75000"/>
        <a:buChar char="•"/>
        <a:defRPr sz="1400">
          <a:solidFill>
            <a:schemeClr val="tx1"/>
          </a:solidFill>
          <a:latin typeface="+mn-lt"/>
        </a:defRPr>
      </a:lvl7pPr>
      <a:lvl8pPr marL="3076575" indent="-266700" algn="l" rtl="0" fontAlgn="base">
        <a:spcBef>
          <a:spcPct val="20000"/>
        </a:spcBef>
        <a:spcAft>
          <a:spcPct val="0"/>
        </a:spcAft>
        <a:buClr>
          <a:schemeClr val="accent1"/>
        </a:buClr>
        <a:buSzPct val="75000"/>
        <a:buChar char="•"/>
        <a:defRPr sz="1400">
          <a:solidFill>
            <a:schemeClr val="tx1"/>
          </a:solidFill>
          <a:latin typeface="+mn-lt"/>
        </a:defRPr>
      </a:lvl8pPr>
      <a:lvl9pPr marL="3533775" indent="-266700" algn="l" rtl="0" fontAlgn="base">
        <a:spcBef>
          <a:spcPct val="20000"/>
        </a:spcBef>
        <a:spcAft>
          <a:spcPct val="0"/>
        </a:spcAft>
        <a:buClr>
          <a:schemeClr val="accent1"/>
        </a:buClr>
        <a:buSzPct val="75000"/>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71"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2" name="文本占位符 2"/>
          <p:cNvSpPr>
            <a:spLocks noGrp="1"/>
          </p:cNvSpPr>
          <p:nvPr>
            <p:ph type="body" idx="1"/>
          </p:nvPr>
        </p:nvSpPr>
        <p:spPr bwMode="auto">
          <a:xfrm>
            <a:off x="457200" y="1600200"/>
            <a:ext cx="8229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76200" y="6400800"/>
            <a:ext cx="3200400" cy="284163"/>
          </a:xfrm>
          <a:prstGeom prst="rect">
            <a:avLst/>
          </a:prstGeom>
        </p:spPr>
        <p:txBody>
          <a:bodyPr vert="horz" wrap="square" lIns="91440" tIns="45720" rIns="91440" bIns="45720" numCol="1" anchor="b" anchorCtr="0" compatLnSpc="1">
            <a:prstTxWarp prst="textNoShape">
              <a:avLst/>
            </a:prstTxWarp>
          </a:bodyPr>
          <a:lstStyle>
            <a:lvl1pPr>
              <a:defRPr sz="1100">
                <a:solidFill>
                  <a:srgbClr val="636363"/>
                </a:solidFill>
                <a:ea typeface="宋体" pitchFamily="2" charset="-122"/>
              </a:defRPr>
            </a:lvl1pPr>
          </a:lstStyle>
          <a:p>
            <a:pPr>
              <a:defRPr/>
            </a:pPr>
            <a:fld id="{718C65BA-9397-49BE-9ED7-1417C820EF99}" type="datetimeFigureOut">
              <a:rPr lang="en-US" altLang="zh-CN"/>
              <a:pPr>
                <a:defRPr/>
              </a:pPr>
              <a:t>6/19/2011</a:t>
            </a:fld>
            <a:endParaRPr lang="en-US" altLang="zh-CN"/>
          </a:p>
        </p:txBody>
      </p:sp>
      <p:sp>
        <p:nvSpPr>
          <p:cNvPr id="5" name="页脚占位符 4"/>
          <p:cNvSpPr>
            <a:spLocks noGrp="1"/>
          </p:cNvSpPr>
          <p:nvPr>
            <p:ph type="ftr" sz="quarter" idx="3"/>
          </p:nvPr>
        </p:nvSpPr>
        <p:spPr>
          <a:xfrm>
            <a:off x="5334000" y="6400800"/>
            <a:ext cx="3733800" cy="284163"/>
          </a:xfrm>
          <a:prstGeom prst="rect">
            <a:avLst/>
          </a:prstGeom>
        </p:spPr>
        <p:txBody>
          <a:bodyPr vert="horz" wrap="square" lIns="91440" tIns="45720" rIns="91440" bIns="45720" numCol="1" anchor="ctr" anchorCtr="0" compatLnSpc="1">
            <a:prstTxWarp prst="textNoShape">
              <a:avLst/>
            </a:prstTxWarp>
          </a:bodyPr>
          <a:lstStyle>
            <a:lvl1pPr algn="r">
              <a:defRPr sz="1100">
                <a:solidFill>
                  <a:srgbClr val="636363"/>
                </a:solidFill>
                <a:ea typeface="宋体" pitchFamily="2" charset="-122"/>
              </a:defRPr>
            </a:lvl1pPr>
          </a:lstStyle>
          <a:p>
            <a:pPr>
              <a:defRPr/>
            </a:pPr>
            <a:endParaRPr lang="en-GB" altLang="zh-CN"/>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wrap="square" lIns="45720" tIns="45720" rIns="45720" bIns="45720" numCol="1" anchor="ctr" anchorCtr="0" compatLnSpc="1">
            <a:prstTxWarp prst="textNoShape">
              <a:avLst/>
            </a:prstTxWarp>
          </a:bodyPr>
          <a:lstStyle>
            <a:lvl1pPr algn="ctr">
              <a:defRPr sz="1100">
                <a:solidFill>
                  <a:srgbClr val="636363"/>
                </a:solidFill>
                <a:ea typeface="宋体" pitchFamily="2" charset="-122"/>
              </a:defRPr>
            </a:lvl1pPr>
          </a:lstStyle>
          <a:p>
            <a:pPr>
              <a:defRPr/>
            </a:pPr>
            <a:fld id="{5AD1B9B8-0D7C-43FD-9653-2C28F1AF54FC}" type="slidenum">
              <a:rPr lang="en-GB" altLang="zh-CN"/>
              <a:pPr>
                <a:defRPr/>
              </a:pPr>
              <a:t>‹#›</a:t>
            </a:fld>
            <a:endParaRPr lang="en-GB" altLang="zh-CN"/>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388" r:id="rId11"/>
    <p:sldLayoutId id="2147484403" r:id="rId12"/>
    <p:sldLayoutId id="2147484404" r:id="rId13"/>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itchFamily="34" charset="0"/>
        </a:defRPr>
      </a:lvl2pPr>
      <a:lvl3pPr algn="ctr" rtl="0" eaLnBrk="0" fontAlgn="base" hangingPunct="0">
        <a:spcBef>
          <a:spcPct val="0"/>
        </a:spcBef>
        <a:spcAft>
          <a:spcPct val="0"/>
        </a:spcAft>
        <a:defRPr sz="4400">
          <a:solidFill>
            <a:schemeClr val="tx2"/>
          </a:solidFill>
          <a:latin typeface="Franklin Gothic Medium" pitchFamily="34" charset="0"/>
        </a:defRPr>
      </a:lvl3pPr>
      <a:lvl4pPr algn="ctr" rtl="0" eaLnBrk="0" fontAlgn="base" hangingPunct="0">
        <a:spcBef>
          <a:spcPct val="0"/>
        </a:spcBef>
        <a:spcAft>
          <a:spcPct val="0"/>
        </a:spcAft>
        <a:defRPr sz="4400">
          <a:solidFill>
            <a:schemeClr val="tx2"/>
          </a:solidFill>
          <a:latin typeface="Franklin Gothic Medium" pitchFamily="34" charset="0"/>
        </a:defRPr>
      </a:lvl4pPr>
      <a:lvl5pPr algn="ctr" rtl="0" eaLnBrk="0" fontAlgn="base" hangingPunct="0">
        <a:spcBef>
          <a:spcPct val="0"/>
        </a:spcBef>
        <a:spcAft>
          <a:spcPct val="0"/>
        </a:spcAft>
        <a:defRPr sz="4400">
          <a:solidFill>
            <a:schemeClr val="tx2"/>
          </a:solidFill>
          <a:latin typeface="Franklin Gothic Medium" pitchFamily="34"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8.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8.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en.wikipedia.org/wiki/Extreme_Programming" TargetMode="External"/><Relationship Id="rId7" Type="http://schemas.openxmlformats.org/officeDocument/2006/relationships/hyperlink" Target="http://en.wikipedia.org/wiki/Dynamic_Systems_Development_Method" TargetMode="External"/><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hyperlink" Target="http://en.wikipedia.org/wiki/Crystal_Clear_%28software_development%29" TargetMode="External"/><Relationship Id="rId5" Type="http://schemas.openxmlformats.org/officeDocument/2006/relationships/hyperlink" Target="http://en.wikipedia.org/wiki/Adaptive_Software_Development" TargetMode="External"/><Relationship Id="rId4" Type="http://schemas.openxmlformats.org/officeDocument/2006/relationships/hyperlink" Target="http://en.wikipedia.org/wiki/Scrum_%28development%2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48.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52.xml"/><Relationship Id="rId6" Type="http://schemas.openxmlformats.org/officeDocument/2006/relationships/image" Target="../media/image38.emf"/><Relationship Id="rId5" Type="http://schemas.openxmlformats.org/officeDocument/2006/relationships/customXml" Target="../ink/ink1.xml"/><Relationship Id="rId4" Type="http://schemas.openxmlformats.org/officeDocument/2006/relationships/hyperlink" Target="http://www.amdika.com/scrum_primer_1_0.pd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48.xml"/><Relationship Id="rId5" Type="http://schemas.openxmlformats.org/officeDocument/2006/relationships/image" Target="../media/image38.emf"/><Relationship Id="rId4" Type="http://schemas.openxmlformats.org/officeDocument/2006/relationships/customXml" Target="../ink/ink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baike.baidu.com/view/158951.htm" TargetMode="External"/><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7.xml"/><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1.xml"/><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hyperlink" Target="http://www.china-pub.com/s/?key1=(%c8%f0%b5%e4)Henrik+Kniberg" TargetMode="External"/><Relationship Id="rId3" Type="http://schemas.openxmlformats.org/officeDocument/2006/relationships/hyperlink" Target="http://www.amazon.com/Agile-Project-Management-Microsoft-Professional/dp/073561993X/ref=sr_11_1?ie=UTF8&amp;qid=1195189648&amp;sr=11-1" TargetMode="External"/><Relationship Id="rId7" Type="http://schemas.openxmlformats.org/officeDocument/2006/relationships/hyperlink" Target="http://www.china-pub.com/s/?key1=%ce%a2%c8%ed%bc%bc%ca%f5%b4%d4%ca%e9" TargetMode="External"/><Relationship Id="rId12" Type="http://schemas.openxmlformats.org/officeDocument/2006/relationships/hyperlink" Target="http://www.china-pub.com/s/?key1=Lulu.com" TargetMode="External"/><Relationship Id="rId2" Type="http://schemas.openxmlformats.org/officeDocument/2006/relationships/notesSlide" Target="../notesSlides/notesSlide73.xml"/><Relationship Id="rId1" Type="http://schemas.openxmlformats.org/officeDocument/2006/relationships/slideLayout" Target="../slideLayouts/slideLayout48.xml"/><Relationship Id="rId6" Type="http://schemas.openxmlformats.org/officeDocument/2006/relationships/hyperlink" Target="http://www.china-pub.com/s/?key1=%c0%ee%b9%fa%b1%eb&amp;zyandor=and" TargetMode="External"/><Relationship Id="rId11" Type="http://schemas.openxmlformats.org/officeDocument/2006/relationships/hyperlink" Target="http://www.amazon.com/Scrum-Trenches-Enterprise-Software-Development/dp/1430322640/ref=sr_1_1?ie=UTF8&amp;s=books&amp;qid=1295152493&amp;sr=1-1" TargetMode="External"/><Relationship Id="rId5" Type="http://schemas.openxmlformats.org/officeDocument/2006/relationships/hyperlink" Target="http://www.china-pub.com/s/?key1=(%c3%c0)Ken+Schwaber" TargetMode="External"/><Relationship Id="rId10" Type="http://schemas.openxmlformats.org/officeDocument/2006/relationships/image" Target="../media/image54.jpeg"/><Relationship Id="rId4" Type="http://schemas.openxmlformats.org/officeDocument/2006/relationships/hyperlink" Target="http://www.china-pub.com/s/?key1=Microsoft+Press" TargetMode="External"/><Relationship Id="rId9" Type="http://schemas.openxmlformats.org/officeDocument/2006/relationships/hyperlink" Target="http://www.china-pub.com/197645" TargetMode="External"/><Relationship Id="rId14" Type="http://schemas.openxmlformats.org/officeDocument/2006/relationships/hyperlink" Target="http://www.china-pub.com/s/?key1=%c0%ee%bd%a3&amp;zyandor=and"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hyperlink" Target="http://zh.wikipedia.org/w/index.php?title=1990%E5%B9%B4%E4%BB%A3&amp;variant=zh-tw" TargetMode="External"/><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hyperlink" Target="http://zh.wikipedia.org/wiki/Wik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1676400"/>
            <a:ext cx="7772400" cy="1538288"/>
          </a:xfrm>
        </p:spPr>
        <p:txBody>
          <a:bodyPr/>
          <a:lstStyle/>
          <a:p>
            <a:pPr algn="r" eaLnBrk="1" hangingPunct="1"/>
            <a:r>
              <a:rPr lang="en-US" altLang="zh-TW" smtClean="0">
                <a:latin typeface="Times New Roman" pitchFamily="18" charset="0"/>
                <a:ea typeface="DFKai-SB" pitchFamily="65" charset="-120"/>
              </a:rPr>
              <a:t>Scrum</a:t>
            </a:r>
            <a:r>
              <a:rPr lang="zh-CN" altLang="en-US" smtClean="0">
                <a:latin typeface="Times New Roman" pitchFamily="18" charset="0"/>
                <a:ea typeface="DFKai-SB" pitchFamily="65" charset="-120"/>
              </a:rPr>
              <a:t>敏捷项目管理</a:t>
            </a:r>
            <a:endParaRPr lang="en-US" altLang="zh-TW" smtClean="0">
              <a:latin typeface="Times New Roman" pitchFamily="18" charset="0"/>
              <a:ea typeface="DFKai-SB" pitchFamily="65" charset="-120"/>
            </a:endParaRPr>
          </a:p>
        </p:txBody>
      </p:sp>
      <p:sp>
        <p:nvSpPr>
          <p:cNvPr id="24579" name="TextBox 2"/>
          <p:cNvSpPr txBox="1">
            <a:spLocks noChangeArrowheads="1"/>
          </p:cNvSpPr>
          <p:nvPr/>
        </p:nvSpPr>
        <p:spPr bwMode="auto">
          <a:xfrm>
            <a:off x="6792913" y="3990975"/>
            <a:ext cx="155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2000"/>
              <a:t>2011</a:t>
            </a:r>
            <a:r>
              <a:rPr lang="zh-CN" altLang="en-US" sz="2000"/>
              <a:t>年</a:t>
            </a:r>
            <a:r>
              <a:rPr lang="en-US" altLang="zh-CN" sz="2000"/>
              <a:t>2</a:t>
            </a:r>
            <a:r>
              <a:rPr lang="zh-CN" altLang="en-US" sz="2000"/>
              <a:t>月</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pPr eaLnBrk="1" hangingPunct="1"/>
            <a:r>
              <a:rPr lang="zh-CN" altLang="en-US" smtClean="0"/>
              <a:t>敏捷价值观之敏捷宣言</a:t>
            </a:r>
            <a:r>
              <a:rPr lang="en-US" altLang="zh-CN" smtClean="0"/>
              <a:t>-1</a:t>
            </a:r>
            <a:endParaRPr lang="zh-CN" altLang="en-US" smtClean="0"/>
          </a:p>
        </p:txBody>
      </p:sp>
      <p:sp>
        <p:nvSpPr>
          <p:cNvPr id="33795" name="内容占位符 2"/>
          <p:cNvSpPr>
            <a:spLocks noGrp="1"/>
          </p:cNvSpPr>
          <p:nvPr>
            <p:ph idx="1"/>
          </p:nvPr>
        </p:nvSpPr>
        <p:spPr>
          <a:xfrm>
            <a:off x="457200" y="1600200"/>
            <a:ext cx="6392863" cy="4686300"/>
          </a:xfrm>
        </p:spPr>
        <p:txBody>
          <a:bodyPr/>
          <a:lstStyle/>
          <a:p>
            <a:pPr eaLnBrk="1" hangingPunct="1"/>
            <a:r>
              <a:rPr lang="zh-CN" altLang="en-US" smtClean="0"/>
              <a:t>个体和交互胜过过程和工具</a:t>
            </a:r>
          </a:p>
          <a:p>
            <a:pPr lvl="1" eaLnBrk="1" hangingPunct="1"/>
            <a:r>
              <a:rPr lang="zh-CN" altLang="en-US" smtClean="0">
                <a:latin typeface="楷体" pitchFamily="49" charset="-122"/>
                <a:ea typeface="楷体" pitchFamily="49" charset="-122"/>
              </a:rPr>
              <a:t>人是软件项目获得成功最为重要的因素</a:t>
            </a:r>
          </a:p>
          <a:p>
            <a:pPr lvl="1" eaLnBrk="1" hangingPunct="1"/>
            <a:r>
              <a:rPr lang="zh-CN" altLang="en-US" smtClean="0">
                <a:latin typeface="楷体" pitchFamily="49" charset="-122"/>
                <a:ea typeface="楷体" pitchFamily="49" charset="-122"/>
              </a:rPr>
              <a:t>合作、沟通能力以及交互能力比单纯的软件编程能力和工具更为重要</a:t>
            </a:r>
          </a:p>
          <a:p>
            <a:pPr lvl="1" eaLnBrk="1" hangingPunct="1"/>
            <a:r>
              <a:rPr lang="zh-CN" altLang="en-US" smtClean="0">
                <a:latin typeface="楷体" pitchFamily="49" charset="-122"/>
                <a:ea typeface="楷体" pitchFamily="49" charset="-122"/>
              </a:rPr>
              <a:t>方法和工具是死的，人是活的，人要是太“面”或者协作不好，再强大的方法和工具都是白扯；</a:t>
            </a:r>
          </a:p>
        </p:txBody>
      </p:sp>
      <p:sp>
        <p:nvSpPr>
          <p:cNvPr id="33796"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A47201C-74B2-4E78-A10C-0490EF1B8EC9}" type="slidenum">
              <a:rPr lang="zh-CN" altLang="en-US" sz="1100" smtClean="0">
                <a:solidFill>
                  <a:srgbClr val="636363"/>
                </a:solidFill>
              </a:rPr>
              <a:pPr eaLnBrk="1" hangingPunct="1"/>
              <a:t>10</a:t>
            </a:fld>
            <a:endParaRPr lang="zh-CN" altLang="en-US" sz="1100" smtClean="0">
              <a:solidFill>
                <a:srgbClr val="636363"/>
              </a:solidFill>
            </a:endParaRPr>
          </a:p>
        </p:txBody>
      </p:sp>
      <p:pic>
        <p:nvPicPr>
          <p:cNvPr id="33797" name="Picture 2" descr="http://www.05sun.com/05pic/20099/20099241019012537587407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175" y="2060575"/>
            <a:ext cx="19462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eaLnBrk="1" hangingPunct="1"/>
            <a:r>
              <a:rPr lang="zh-CN" altLang="en-US" smtClean="0"/>
              <a:t>敏捷价值观之敏捷宣言</a:t>
            </a:r>
            <a:r>
              <a:rPr lang="en-US" altLang="zh-CN" smtClean="0"/>
              <a:t>-2</a:t>
            </a:r>
            <a:endParaRPr lang="zh-CN" altLang="en-US" smtClean="0"/>
          </a:p>
        </p:txBody>
      </p:sp>
      <p:sp>
        <p:nvSpPr>
          <p:cNvPr id="34819" name="内容占位符 2"/>
          <p:cNvSpPr>
            <a:spLocks noGrp="1"/>
          </p:cNvSpPr>
          <p:nvPr>
            <p:ph idx="1"/>
          </p:nvPr>
        </p:nvSpPr>
        <p:spPr/>
        <p:txBody>
          <a:bodyPr/>
          <a:lstStyle/>
          <a:p>
            <a:pPr eaLnBrk="1" hangingPunct="1"/>
            <a:r>
              <a:rPr lang="zh-CN" altLang="en-US" smtClean="0"/>
              <a:t>可以工作的软件胜过面面俱到的文档</a:t>
            </a:r>
          </a:p>
          <a:p>
            <a:pPr lvl="1" eaLnBrk="1" hangingPunct="1"/>
            <a:r>
              <a:rPr lang="zh-CN" altLang="en-US" smtClean="0">
                <a:latin typeface="楷体" pitchFamily="49" charset="-122"/>
                <a:ea typeface="楷体" pitchFamily="49" charset="-122"/>
              </a:rPr>
              <a:t>过多的面面俱到的文档往往比过少的文档更糟</a:t>
            </a:r>
            <a:endParaRPr lang="en-US" altLang="zh-CN" smtClean="0">
              <a:latin typeface="楷体" pitchFamily="49" charset="-122"/>
              <a:ea typeface="楷体" pitchFamily="49" charset="-122"/>
            </a:endParaRPr>
          </a:p>
          <a:p>
            <a:pPr lvl="1" eaLnBrk="1" hangingPunct="1"/>
            <a:r>
              <a:rPr lang="zh-CN" altLang="en-US" smtClean="0">
                <a:latin typeface="楷体" pitchFamily="49" charset="-122"/>
                <a:ea typeface="楷体" pitchFamily="49" charset="-122"/>
              </a:rPr>
              <a:t>软件开发的主要和中心活动是创建可以工作的软件</a:t>
            </a:r>
          </a:p>
          <a:p>
            <a:pPr lvl="1" eaLnBrk="1" hangingPunct="1"/>
            <a:r>
              <a:rPr lang="zh-CN" altLang="en-US" smtClean="0">
                <a:latin typeface="楷体" pitchFamily="49" charset="-122"/>
                <a:ea typeface="楷体" pitchFamily="49" charset="-122"/>
              </a:rPr>
              <a:t>直到迫切需要并且意义重大时，才进行文档编制</a:t>
            </a:r>
          </a:p>
          <a:p>
            <a:pPr lvl="1" eaLnBrk="1" hangingPunct="1"/>
            <a:r>
              <a:rPr lang="zh-CN" altLang="en-US" smtClean="0">
                <a:latin typeface="楷体" pitchFamily="49" charset="-122"/>
                <a:ea typeface="楷体" pitchFamily="49" charset="-122"/>
              </a:rPr>
              <a:t>编制的内部文档应尽量短小并且主题突出</a:t>
            </a:r>
          </a:p>
          <a:p>
            <a:pPr lvl="1" eaLnBrk="1" hangingPunct="1"/>
            <a:endParaRPr lang="zh-CN" altLang="en-US" smtClean="0"/>
          </a:p>
        </p:txBody>
      </p:sp>
      <p:sp>
        <p:nvSpPr>
          <p:cNvPr id="34820"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41A77AF1-B4D7-4F51-A937-A7972AB47E49}" type="slidenum">
              <a:rPr lang="zh-CN" altLang="en-US" sz="1100" smtClean="0">
                <a:solidFill>
                  <a:srgbClr val="636363"/>
                </a:solidFill>
              </a:rPr>
              <a:pPr eaLnBrk="1" hangingPunct="1"/>
              <a:t>11</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r>
              <a:rPr lang="zh-CN" altLang="en-US" smtClean="0"/>
              <a:t>敏捷价值观之敏捷宣言</a:t>
            </a:r>
            <a:r>
              <a:rPr lang="en-US" altLang="zh-CN" smtClean="0"/>
              <a:t>-3</a:t>
            </a:r>
            <a:endParaRPr lang="zh-CN" altLang="en-US" smtClean="0"/>
          </a:p>
        </p:txBody>
      </p:sp>
      <p:sp>
        <p:nvSpPr>
          <p:cNvPr id="35843" name="内容占位符 2"/>
          <p:cNvSpPr>
            <a:spLocks noGrp="1"/>
          </p:cNvSpPr>
          <p:nvPr>
            <p:ph idx="1"/>
          </p:nvPr>
        </p:nvSpPr>
        <p:spPr/>
        <p:txBody>
          <a:bodyPr/>
          <a:lstStyle/>
          <a:p>
            <a:pPr eaLnBrk="1" hangingPunct="1"/>
            <a:r>
              <a:rPr lang="zh-CN" altLang="en-US" smtClean="0"/>
              <a:t>客户合作胜过合同谈判</a:t>
            </a:r>
          </a:p>
          <a:p>
            <a:pPr lvl="1" eaLnBrk="1" hangingPunct="1"/>
            <a:r>
              <a:rPr lang="zh-CN" altLang="en-US" smtClean="0">
                <a:latin typeface="楷体" pitchFamily="49" charset="-122"/>
                <a:ea typeface="楷体" pitchFamily="49" charset="-122"/>
              </a:rPr>
              <a:t>客户不可能做到一次性地将他们的需求完整清晰地表述在合同中</a:t>
            </a:r>
          </a:p>
          <a:p>
            <a:pPr lvl="1" eaLnBrk="1" hangingPunct="1"/>
            <a:r>
              <a:rPr lang="zh-CN" altLang="en-US" smtClean="0">
                <a:latin typeface="楷体" pitchFamily="49" charset="-122"/>
                <a:ea typeface="楷体" pitchFamily="49" charset="-122"/>
              </a:rPr>
              <a:t>为开发团队和客户的协同工作方式提供指导的合同才是最好的合同</a:t>
            </a:r>
          </a:p>
        </p:txBody>
      </p:sp>
      <p:sp>
        <p:nvSpPr>
          <p:cNvPr id="35844"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B24F3E6A-7228-4024-9FD4-C924B6F0B4B5}" type="slidenum">
              <a:rPr lang="zh-CN" altLang="en-US" sz="1100" smtClean="0">
                <a:solidFill>
                  <a:srgbClr val="636363"/>
                </a:solidFill>
              </a:rPr>
              <a:pPr eaLnBrk="1" hangingPunct="1"/>
              <a:t>12</a:t>
            </a:fld>
            <a:endParaRPr lang="zh-CN" altLang="en-US" sz="1100" smtClean="0">
              <a:solidFill>
                <a:srgbClr val="636363"/>
              </a:solidFill>
            </a:endParaRPr>
          </a:p>
        </p:txBody>
      </p:sp>
      <p:pic>
        <p:nvPicPr>
          <p:cNvPr id="35845" name="Picture 2" descr="http://epaper.gxnews.com.cn/ngjb/res/1/20091118/38112584967027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811588"/>
            <a:ext cx="28575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pPr eaLnBrk="1" hangingPunct="1"/>
            <a:r>
              <a:rPr lang="zh-CN" altLang="en-US" smtClean="0"/>
              <a:t>敏捷价值观之敏捷宣言</a:t>
            </a:r>
            <a:r>
              <a:rPr lang="en-US" altLang="zh-CN" smtClean="0"/>
              <a:t>-4</a:t>
            </a:r>
            <a:endParaRPr lang="zh-CN" altLang="en-US" smtClean="0"/>
          </a:p>
        </p:txBody>
      </p:sp>
      <p:sp>
        <p:nvSpPr>
          <p:cNvPr id="36867" name="内容占位符 2"/>
          <p:cNvSpPr>
            <a:spLocks noGrp="1"/>
          </p:cNvSpPr>
          <p:nvPr>
            <p:ph idx="1"/>
          </p:nvPr>
        </p:nvSpPr>
        <p:spPr>
          <a:xfrm>
            <a:off x="457200" y="1600200"/>
            <a:ext cx="5754688" cy="4686300"/>
          </a:xfrm>
        </p:spPr>
        <p:txBody>
          <a:bodyPr/>
          <a:lstStyle/>
          <a:p>
            <a:pPr eaLnBrk="1" hangingPunct="1"/>
            <a:r>
              <a:rPr lang="zh-CN" altLang="en-US" smtClean="0"/>
              <a:t>响应变化胜过循环计划</a:t>
            </a:r>
          </a:p>
          <a:p>
            <a:pPr lvl="1" eaLnBrk="1" hangingPunct="1"/>
            <a:r>
              <a:rPr lang="zh-CN" altLang="en-US" smtClean="0">
                <a:latin typeface="楷体" pitchFamily="49" charset="-122"/>
                <a:ea typeface="楷体" pitchFamily="49" charset="-122"/>
              </a:rPr>
              <a:t>变化是软件开发中存在的现实</a:t>
            </a:r>
          </a:p>
          <a:p>
            <a:pPr lvl="1" eaLnBrk="1" hangingPunct="1"/>
            <a:r>
              <a:rPr lang="zh-CN" altLang="en-US" smtClean="0">
                <a:latin typeface="楷体" pitchFamily="49" charset="-122"/>
                <a:ea typeface="楷体" pitchFamily="49" charset="-122"/>
              </a:rPr>
              <a:t>计划必须有足够的灵活性与可塑性</a:t>
            </a:r>
            <a:endParaRPr lang="en-US" altLang="zh-CN" smtClean="0">
              <a:latin typeface="楷体" pitchFamily="49" charset="-122"/>
              <a:ea typeface="楷体" pitchFamily="49" charset="-122"/>
            </a:endParaRPr>
          </a:p>
          <a:p>
            <a:pPr lvl="1" eaLnBrk="1" hangingPunct="1"/>
            <a:r>
              <a:rPr lang="zh-CN" altLang="en-US" smtClean="0">
                <a:latin typeface="楷体" pitchFamily="49" charset="-122"/>
                <a:ea typeface="楷体" pitchFamily="49" charset="-122"/>
              </a:rPr>
              <a:t>短期的迭代的计划比中长期计划更有效</a:t>
            </a:r>
          </a:p>
        </p:txBody>
      </p:sp>
      <p:sp>
        <p:nvSpPr>
          <p:cNvPr id="36868"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36869"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65DA883-439F-4ED6-BC9A-C1B5FDB541F2}" type="slidenum">
              <a:rPr lang="zh-CN" altLang="en-US" sz="1100" smtClean="0">
                <a:solidFill>
                  <a:srgbClr val="636363"/>
                </a:solidFill>
              </a:rPr>
              <a:pPr eaLnBrk="1" hangingPunct="1"/>
              <a:t>13</a:t>
            </a:fld>
            <a:endParaRPr lang="zh-CN" altLang="en-US" sz="1100" smtClean="0">
              <a:solidFill>
                <a:srgbClr val="636363"/>
              </a:solidFill>
            </a:endParaRPr>
          </a:p>
        </p:txBody>
      </p:sp>
      <p:pic>
        <p:nvPicPr>
          <p:cNvPr id="36870" name="Picture 2" descr="http://hiphotos.baidu.com/youmakemeup/pic/item/bf081429335dfb6bd52af1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025" y="2613025"/>
            <a:ext cx="273526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TW" altLang="en-US" smtClean="0">
                <a:latin typeface="华文仿宋" pitchFamily="2" charset="-122"/>
                <a:ea typeface="华文仿宋" pitchFamily="2" charset="-122"/>
              </a:rPr>
              <a:t>敏捷开发的</a:t>
            </a:r>
            <a:r>
              <a:rPr lang="en-US" altLang="zh-TW" smtClean="0">
                <a:latin typeface="华文仿宋" pitchFamily="2" charset="-122"/>
                <a:ea typeface="华文仿宋" pitchFamily="2" charset="-122"/>
              </a:rPr>
              <a:t>12</a:t>
            </a:r>
            <a:r>
              <a:rPr lang="zh-TW" altLang="en-US" smtClean="0">
                <a:latin typeface="华文仿宋" pitchFamily="2" charset="-122"/>
                <a:ea typeface="华文仿宋" pitchFamily="2" charset="-122"/>
              </a:rPr>
              <a:t>个原则</a:t>
            </a:r>
          </a:p>
        </p:txBody>
      </p:sp>
      <p:sp>
        <p:nvSpPr>
          <p:cNvPr id="37891" name="Rectangle 3"/>
          <p:cNvSpPr>
            <a:spLocks noGrp="1" noChangeArrowheads="1"/>
          </p:cNvSpPr>
          <p:nvPr>
            <p:ph idx="1"/>
          </p:nvPr>
        </p:nvSpPr>
        <p:spPr>
          <a:xfrm>
            <a:off x="412750" y="1443038"/>
            <a:ext cx="6757988" cy="4841875"/>
          </a:xfrm>
        </p:spPr>
        <p:txBody>
          <a:bodyPr/>
          <a:lstStyle/>
          <a:p>
            <a:pPr marL="457200" indent="-457200" eaLnBrk="1" hangingPunct="1">
              <a:lnSpc>
                <a:spcPct val="90000"/>
              </a:lnSpc>
              <a:buFont typeface="Franklin Gothic Medium" pitchFamily="34" charset="0"/>
              <a:buAutoNum type="arabicPeriod"/>
            </a:pPr>
            <a:r>
              <a:rPr lang="zh-CN" altLang="en-US" sz="2000" smtClean="0"/>
              <a:t>我们最优先要做的是通过尽早的、持续的交付有价值的软件来使客户满意。</a:t>
            </a:r>
            <a:endParaRPr lang="en-US" altLang="zh-CN" sz="2000" smtClean="0"/>
          </a:p>
          <a:p>
            <a:pPr marL="457200" indent="-457200" eaLnBrk="1" hangingPunct="1">
              <a:lnSpc>
                <a:spcPct val="90000"/>
              </a:lnSpc>
              <a:buFont typeface="Franklin Gothic Medium" pitchFamily="34" charset="0"/>
              <a:buAutoNum type="arabicPeriod"/>
            </a:pPr>
            <a:endParaRPr lang="en-US" altLang="zh-CN" sz="2000" smtClean="0"/>
          </a:p>
          <a:p>
            <a:pPr marL="457200" indent="-457200" eaLnBrk="1" hangingPunct="1">
              <a:lnSpc>
                <a:spcPct val="90000"/>
              </a:lnSpc>
              <a:buFont typeface="Franklin Gothic Medium" pitchFamily="34" charset="0"/>
              <a:buAutoNum type="arabicPeriod"/>
            </a:pPr>
            <a:r>
              <a:rPr lang="zh-CN" altLang="en-US" sz="2000" smtClean="0"/>
              <a:t>即使到了开发的后期，也欢迎改变需求。</a:t>
            </a:r>
            <a:endParaRPr lang="en-US" altLang="zh-CN" sz="2000" smtClean="0"/>
          </a:p>
          <a:p>
            <a:pPr marL="457200" indent="-457200" eaLnBrk="1" hangingPunct="1">
              <a:lnSpc>
                <a:spcPct val="90000"/>
              </a:lnSpc>
              <a:buFont typeface="Franklin Gothic Medium" pitchFamily="34" charset="0"/>
              <a:buAutoNum type="arabicPeriod"/>
            </a:pPr>
            <a:endParaRPr lang="en-US" altLang="zh-CN" sz="2000" smtClean="0"/>
          </a:p>
          <a:p>
            <a:pPr marL="457200" indent="-457200" eaLnBrk="1" hangingPunct="1">
              <a:lnSpc>
                <a:spcPct val="90000"/>
              </a:lnSpc>
              <a:buFont typeface="Franklin Gothic Medium" pitchFamily="34" charset="0"/>
              <a:buAutoNum type="arabicPeriod"/>
            </a:pPr>
            <a:r>
              <a:rPr lang="zh-CN" altLang="en-US" sz="2000" smtClean="0"/>
              <a:t>经常性地交付可以工作的软件，交付的间隔可以从几周到几个月，交付的时间间隔越短越好 。</a:t>
            </a:r>
            <a:endParaRPr lang="en-US" altLang="zh-CN" sz="2000" smtClean="0"/>
          </a:p>
          <a:p>
            <a:pPr marL="457200" indent="-457200" eaLnBrk="1" hangingPunct="1">
              <a:lnSpc>
                <a:spcPct val="90000"/>
              </a:lnSpc>
              <a:buFont typeface="Franklin Gothic Medium" pitchFamily="34" charset="0"/>
              <a:buAutoNum type="arabicPeriod"/>
            </a:pPr>
            <a:endParaRPr lang="en-US" altLang="zh-CN" sz="2000" smtClean="0"/>
          </a:p>
          <a:p>
            <a:pPr marL="457200" indent="-457200" eaLnBrk="1" hangingPunct="1">
              <a:lnSpc>
                <a:spcPct val="90000"/>
              </a:lnSpc>
              <a:buFont typeface="Franklin Gothic Medium" pitchFamily="34" charset="0"/>
              <a:buAutoNum type="arabicPeriod"/>
            </a:pPr>
            <a:r>
              <a:rPr lang="zh-CN" altLang="en-US" sz="2000" smtClean="0"/>
              <a:t>在整个项目开发期间，业务人员和开发人员必须天天都在一起工作。</a:t>
            </a:r>
            <a:endParaRPr lang="en-US" altLang="zh-CN" sz="2000" smtClean="0"/>
          </a:p>
          <a:p>
            <a:pPr marL="457200" indent="-457200" eaLnBrk="1" hangingPunct="1">
              <a:lnSpc>
                <a:spcPct val="90000"/>
              </a:lnSpc>
              <a:buFont typeface="Franklin Gothic Medium" pitchFamily="34" charset="0"/>
              <a:buAutoNum type="arabicPeriod"/>
            </a:pPr>
            <a:endParaRPr lang="en-US" altLang="zh-CN" sz="2000" smtClean="0"/>
          </a:p>
          <a:p>
            <a:pPr marL="457200" indent="-457200" eaLnBrk="1" hangingPunct="1">
              <a:lnSpc>
                <a:spcPct val="90000"/>
              </a:lnSpc>
              <a:buFont typeface="Franklin Gothic Medium" pitchFamily="34" charset="0"/>
              <a:buAutoNum type="arabicPeriod"/>
            </a:pPr>
            <a:r>
              <a:rPr lang="zh-CN" altLang="en-US" sz="2000" smtClean="0"/>
              <a:t>围绕被激励起来的个人来构建项目。</a:t>
            </a:r>
            <a:endParaRPr lang="en-US" altLang="zh-CN" sz="2000" smtClean="0"/>
          </a:p>
          <a:p>
            <a:pPr marL="457200" indent="-457200" eaLnBrk="1" hangingPunct="1">
              <a:lnSpc>
                <a:spcPct val="90000"/>
              </a:lnSpc>
              <a:buFont typeface="Franklin Gothic Medium" pitchFamily="34" charset="0"/>
              <a:buAutoNum type="arabicPeriod"/>
            </a:pPr>
            <a:endParaRPr lang="en-US" altLang="zh-CN" sz="2000" smtClean="0"/>
          </a:p>
          <a:p>
            <a:pPr marL="457200" indent="-457200" eaLnBrk="1" hangingPunct="1">
              <a:lnSpc>
                <a:spcPct val="90000"/>
              </a:lnSpc>
              <a:buFont typeface="Franklin Gothic Medium" pitchFamily="34" charset="0"/>
              <a:buAutoNum type="arabicPeriod"/>
            </a:pPr>
            <a:r>
              <a:rPr lang="zh-CN" altLang="en-US" sz="2000" smtClean="0"/>
              <a:t>在团队内部，最具有效果并且富有效率的传递信息的方法，就是面对面的交谈。 </a:t>
            </a:r>
            <a:br>
              <a:rPr lang="zh-CN" altLang="en-US" sz="2000" smtClean="0"/>
            </a:br>
            <a:endParaRPr lang="zh-TW" altLang="en-US" sz="2000" smtClean="0">
              <a:latin typeface="华文仿宋" pitchFamily="2" charset="-122"/>
              <a:ea typeface="华文仿宋" pitchFamily="2" charset="-122"/>
            </a:endParaRPr>
          </a:p>
        </p:txBody>
      </p:sp>
      <p:pic>
        <p:nvPicPr>
          <p:cNvPr id="37892" name="Picture 2" descr="http://www.gkong.com/images_products/37/gk_pro_3714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675" y="1025525"/>
            <a:ext cx="10287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7" descr="http://www.uml.org.cn/SoftWareProcess/images/U263P650T3D7065F158DT200902241749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100" y="5010150"/>
            <a:ext cx="1143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8" descr="http://www.uml.org.cn/SoftWareProcess/images/2008729232614259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088" y="2820988"/>
            <a:ext cx="13716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TW" altLang="en-US" smtClean="0">
                <a:latin typeface="华文仿宋" pitchFamily="2" charset="-122"/>
                <a:ea typeface="华文仿宋" pitchFamily="2" charset="-122"/>
              </a:rPr>
              <a:t>敏捷开发的</a:t>
            </a:r>
            <a:r>
              <a:rPr lang="en-US" altLang="zh-TW" smtClean="0">
                <a:latin typeface="华文仿宋" pitchFamily="2" charset="-122"/>
                <a:ea typeface="华文仿宋" pitchFamily="2" charset="-122"/>
              </a:rPr>
              <a:t>12</a:t>
            </a:r>
            <a:r>
              <a:rPr lang="zh-TW" altLang="en-US" smtClean="0">
                <a:latin typeface="华文仿宋" pitchFamily="2" charset="-122"/>
                <a:ea typeface="华文仿宋" pitchFamily="2" charset="-122"/>
              </a:rPr>
              <a:t>个原则</a:t>
            </a:r>
          </a:p>
        </p:txBody>
      </p:sp>
      <p:sp>
        <p:nvSpPr>
          <p:cNvPr id="33795" name="Rectangle 3"/>
          <p:cNvSpPr>
            <a:spLocks noGrp="1" noChangeArrowheads="1"/>
          </p:cNvSpPr>
          <p:nvPr>
            <p:ph idx="1"/>
          </p:nvPr>
        </p:nvSpPr>
        <p:spPr>
          <a:xfrm>
            <a:off x="658813" y="1544638"/>
            <a:ext cx="6134100" cy="4383087"/>
          </a:xfrm>
        </p:spPr>
        <p:txBody>
          <a:bodyPr/>
          <a:lstStyle/>
          <a:p>
            <a:pPr marL="457200" indent="-457200" eaLnBrk="1" hangingPunct="1">
              <a:lnSpc>
                <a:spcPct val="90000"/>
              </a:lnSpc>
              <a:buFont typeface="+mj-lt"/>
              <a:buAutoNum type="arabicPeriod" startAt="7"/>
              <a:defRPr/>
            </a:pPr>
            <a:r>
              <a:rPr lang="zh-CN" altLang="en-US" sz="2000" dirty="0" smtClean="0"/>
              <a:t>工作的软件是首要的进度度量标准。</a:t>
            </a:r>
            <a:endParaRPr lang="en-US" altLang="zh-CN" sz="2000" dirty="0" smtClean="0"/>
          </a:p>
          <a:p>
            <a:pPr marL="457200" indent="-457200" eaLnBrk="1" hangingPunct="1">
              <a:lnSpc>
                <a:spcPct val="90000"/>
              </a:lnSpc>
              <a:buFont typeface="+mj-lt"/>
              <a:buAutoNum type="arabicPeriod" startAt="7"/>
              <a:defRPr/>
            </a:pPr>
            <a:endParaRPr lang="en-US" altLang="zh-CN" sz="2000" dirty="0" smtClean="0"/>
          </a:p>
          <a:p>
            <a:pPr marL="457200" indent="-457200" eaLnBrk="1" hangingPunct="1">
              <a:lnSpc>
                <a:spcPct val="90000"/>
              </a:lnSpc>
              <a:buFont typeface="+mj-lt"/>
              <a:buAutoNum type="arabicPeriod" startAt="7"/>
              <a:defRPr/>
            </a:pPr>
            <a:r>
              <a:rPr lang="zh-CN" altLang="en-US" sz="2000" dirty="0" smtClean="0"/>
              <a:t>敏捷过程提倡平稳的开发节奏；发起人、开发者和用户应该能够保持一个长期的、恒定的开发速度。 </a:t>
            </a:r>
            <a:endParaRPr lang="en-US" altLang="zh-CN" sz="2000" dirty="0" smtClean="0"/>
          </a:p>
          <a:p>
            <a:pPr marL="457200" indent="-457200" eaLnBrk="1" hangingPunct="1">
              <a:lnSpc>
                <a:spcPct val="90000"/>
              </a:lnSpc>
              <a:buFont typeface="+mj-lt"/>
              <a:buAutoNum type="arabicPeriod" startAt="7"/>
              <a:defRPr/>
            </a:pPr>
            <a:endParaRPr lang="en-US" altLang="zh-CN" sz="2000" dirty="0" smtClean="0"/>
          </a:p>
          <a:p>
            <a:pPr marL="457200" indent="-457200" eaLnBrk="1" hangingPunct="1">
              <a:lnSpc>
                <a:spcPct val="90000"/>
              </a:lnSpc>
              <a:buFont typeface="+mj-lt"/>
              <a:buAutoNum type="arabicPeriod" startAt="7"/>
              <a:defRPr/>
            </a:pPr>
            <a:r>
              <a:rPr lang="zh-CN" altLang="en-US" sz="2000" dirty="0" smtClean="0"/>
              <a:t>不断地关注优秀的技能和好的设计会增强敏捷能力。 </a:t>
            </a:r>
            <a:endParaRPr lang="en-US" altLang="zh-CN" sz="2000" dirty="0" smtClean="0"/>
          </a:p>
          <a:p>
            <a:pPr marL="457200" indent="-457200" eaLnBrk="1" hangingPunct="1">
              <a:lnSpc>
                <a:spcPct val="90000"/>
              </a:lnSpc>
              <a:buFont typeface="+mj-lt"/>
              <a:buAutoNum type="arabicPeriod" startAt="7"/>
              <a:defRPr/>
            </a:pPr>
            <a:endParaRPr lang="en-US" altLang="zh-CN" sz="2000" dirty="0" smtClean="0"/>
          </a:p>
          <a:p>
            <a:pPr marL="457200" indent="-457200" eaLnBrk="1" hangingPunct="1">
              <a:lnSpc>
                <a:spcPct val="90000"/>
              </a:lnSpc>
              <a:buFont typeface="+mj-lt"/>
              <a:buAutoNum type="arabicPeriod" startAt="7"/>
              <a:defRPr/>
            </a:pPr>
            <a:r>
              <a:rPr lang="zh-CN" altLang="en-US" sz="2000" dirty="0" smtClean="0"/>
              <a:t>简单化是根本（不做过度设计和预测）。 </a:t>
            </a:r>
            <a:endParaRPr lang="en-US" altLang="zh-CN" sz="2000" dirty="0" smtClean="0"/>
          </a:p>
          <a:p>
            <a:pPr marL="457200" indent="-457200" eaLnBrk="1" hangingPunct="1">
              <a:lnSpc>
                <a:spcPct val="90000"/>
              </a:lnSpc>
              <a:buFont typeface="+mj-lt"/>
              <a:buAutoNum type="arabicPeriod" startAt="7"/>
              <a:defRPr/>
            </a:pPr>
            <a:endParaRPr lang="en-US" altLang="zh-CN" sz="2000" dirty="0" smtClean="0"/>
          </a:p>
          <a:p>
            <a:pPr marL="457200" indent="-457200" eaLnBrk="1" hangingPunct="1">
              <a:lnSpc>
                <a:spcPct val="90000"/>
              </a:lnSpc>
              <a:buFont typeface="+mj-lt"/>
              <a:buAutoNum type="arabicPeriod" startAt="7"/>
              <a:defRPr/>
            </a:pPr>
            <a:r>
              <a:rPr lang="zh-CN" altLang="en-US" sz="2000" dirty="0" smtClean="0"/>
              <a:t>最好的构架、需求和设计出自于自组织的团队。</a:t>
            </a:r>
            <a:endParaRPr lang="en-US" altLang="zh-CN" sz="2000" dirty="0" smtClean="0"/>
          </a:p>
          <a:p>
            <a:pPr marL="457200" indent="-457200" eaLnBrk="1" hangingPunct="1">
              <a:lnSpc>
                <a:spcPct val="90000"/>
              </a:lnSpc>
              <a:buFont typeface="+mj-lt"/>
              <a:buAutoNum type="arabicPeriod" startAt="7"/>
              <a:defRPr/>
            </a:pPr>
            <a:endParaRPr lang="en-US" altLang="zh-CN" sz="2000" dirty="0" smtClean="0"/>
          </a:p>
          <a:p>
            <a:pPr marL="457200" indent="-457200" eaLnBrk="1" hangingPunct="1">
              <a:lnSpc>
                <a:spcPct val="90000"/>
              </a:lnSpc>
              <a:buFont typeface="+mj-lt"/>
              <a:buAutoNum type="arabicPeriod" startAt="7"/>
              <a:defRPr/>
            </a:pPr>
            <a:r>
              <a:rPr lang="zh-CN" altLang="en-US" sz="2000" dirty="0" smtClean="0"/>
              <a:t>每隔一定时间，团队会在如何才能更有效地工作方面进行反思并对自己的行为进行相应调整。 </a:t>
            </a:r>
          </a:p>
          <a:p>
            <a:pPr eaLnBrk="1" hangingPunct="1">
              <a:lnSpc>
                <a:spcPct val="90000"/>
              </a:lnSpc>
              <a:defRPr/>
            </a:pPr>
            <a:endParaRPr lang="zh-TW" altLang="en-US" sz="2000" dirty="0" smtClean="0">
              <a:latin typeface="华文仿宋" pitchFamily="2" charset="-122"/>
              <a:ea typeface="华文仿宋" pitchFamily="2" charset="-122"/>
            </a:endParaRPr>
          </a:p>
        </p:txBody>
      </p:sp>
      <p:pic>
        <p:nvPicPr>
          <p:cNvPr id="38916" name="图片 3" descr="http://www.uml.org.cn/SoftWareProcess/images/sdfwerwerw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788" y="1497013"/>
            <a:ext cx="15367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descr="http://www.uml.org.cn/SoftWareProcess/images/burndown15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25" y="3098800"/>
            <a:ext cx="15811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7" descr="http://www.uml.org.cn/SoftWareProcess/images/200609091136571651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4659313"/>
            <a:ext cx="11144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p>
          <a:p>
            <a:pPr eaLnBrk="1" fontAlgn="auto" hangingPunct="1">
              <a:spcAft>
                <a:spcPts val="0"/>
              </a:spcAft>
              <a:buFont typeface="Wingdings 2"/>
              <a:buChar char="ß"/>
              <a:defRPr/>
            </a:pPr>
            <a:r>
              <a:rPr lang="zh-CN" altLang="en-US" b="1" i="1" dirty="0" smtClean="0">
                <a:solidFill>
                  <a:srgbClr val="FF0000"/>
                </a:solidFill>
                <a:ea typeface="宋体" charset="-122"/>
              </a:rPr>
              <a:t>敏捷方法是什么？</a:t>
            </a:r>
          </a:p>
          <a:p>
            <a:pPr eaLnBrk="1" fontAlgn="auto" hangingPunct="1">
              <a:spcAft>
                <a:spcPts val="0"/>
              </a:spcAft>
              <a:buFont typeface="Wingdings 2"/>
              <a:buChar char="ß"/>
              <a:defRPr/>
            </a:pPr>
            <a:r>
              <a:rPr lang="zh-CN" altLang="en-US" dirty="0" smtClean="0">
                <a:ea typeface="宋体" charset="-122"/>
              </a:rPr>
              <a:t>敏捷方法的实践 </a:t>
            </a:r>
            <a:endParaRPr lang="zh-CN" altLang="en-US" dirty="0">
              <a:ea typeface="宋体" charset="-122"/>
            </a:endParaRPr>
          </a:p>
          <a:p>
            <a:pPr eaLnBrk="1" fontAlgn="auto" hangingPunct="1">
              <a:spcAft>
                <a:spcPts val="0"/>
              </a:spcAft>
              <a:buFont typeface="Wingdings 2"/>
              <a:buChar char="ß"/>
              <a:defRPr/>
            </a:pPr>
            <a:r>
              <a:rPr lang="en-US" altLang="zh-CN" dirty="0">
                <a:ea typeface="宋体" charset="-122"/>
              </a:rPr>
              <a:t>Scrum</a:t>
            </a:r>
            <a:r>
              <a:rPr lang="zh-CN" altLang="en-US" dirty="0">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endParaRPr lang="zh-CN" altLang="en-US" dirty="0">
              <a:ea typeface="宋体" charset="-122"/>
            </a:endParaRP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3994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2A7BCC25-C6D5-4135-9C38-5262D11A5BEC}" type="slidenum">
              <a:rPr lang="en-GB" altLang="zh-CN" sz="1100" smtClean="0">
                <a:solidFill>
                  <a:srgbClr val="636363"/>
                </a:solidFill>
              </a:rPr>
              <a:pPr eaLnBrk="1" hangingPunct="1"/>
              <a:t>16</a:t>
            </a:fld>
            <a:endParaRPr lang="en-GB" altLang="zh-CN" sz="1100" smtClean="0">
              <a:solidFill>
                <a:srgbClr val="636363"/>
              </a:solidFill>
            </a:endParaRPr>
          </a:p>
        </p:txBody>
      </p:sp>
      <p:pic>
        <p:nvPicPr>
          <p:cNvPr id="3994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latin typeface="华文仿宋" pitchFamily="2" charset="-122"/>
                <a:ea typeface="华文仿宋" pitchFamily="2" charset="-122"/>
              </a:rPr>
              <a:t>什么是敏捷方法？</a:t>
            </a:r>
            <a:endParaRPr lang="zh-TW" altLang="en-US" smtClean="0">
              <a:latin typeface="华文仿宋" pitchFamily="2" charset="-122"/>
              <a:ea typeface="华文仿宋" pitchFamily="2" charset="-122"/>
            </a:endParaRPr>
          </a:p>
        </p:txBody>
      </p:sp>
      <p:sp>
        <p:nvSpPr>
          <p:cNvPr id="41987" name="Rectangle 3"/>
          <p:cNvSpPr>
            <a:spLocks noGrp="1" noChangeArrowheads="1"/>
          </p:cNvSpPr>
          <p:nvPr>
            <p:ph idx="1"/>
          </p:nvPr>
        </p:nvSpPr>
        <p:spPr>
          <a:xfrm>
            <a:off x="457200" y="1600200"/>
            <a:ext cx="8229600" cy="2593975"/>
          </a:xfrm>
        </p:spPr>
        <p:txBody>
          <a:bodyPr/>
          <a:lstStyle/>
          <a:p>
            <a:pPr eaLnBrk="1" hangingPunct="1">
              <a:lnSpc>
                <a:spcPct val="90000"/>
              </a:lnSpc>
              <a:defRPr/>
            </a:pPr>
            <a:r>
              <a:rPr lang="zh-CN" altLang="en-US" sz="2400" dirty="0" smtClean="0">
                <a:latin typeface="华文仿宋" pitchFamily="2" charset="-122"/>
                <a:ea typeface="华文仿宋" pitchFamily="2" charset="-122"/>
              </a:rPr>
              <a:t>敏捷方法是一类软件开发流程的泛称；</a:t>
            </a:r>
            <a:endParaRPr lang="en-US" altLang="zh-CN" sz="2400" dirty="0" smtClean="0">
              <a:latin typeface="华文仿宋" pitchFamily="2" charset="-122"/>
              <a:ea typeface="华文仿宋" pitchFamily="2" charset="-122"/>
            </a:endParaRPr>
          </a:p>
          <a:p>
            <a:pPr eaLnBrk="1" hangingPunct="1">
              <a:lnSpc>
                <a:spcPct val="90000"/>
              </a:lnSpc>
              <a:defRPr/>
            </a:pPr>
            <a:r>
              <a:rPr lang="zh-CN" altLang="en-US" sz="2400" dirty="0" smtClean="0">
                <a:latin typeface="华文仿宋" pitchFamily="2" charset="-122"/>
                <a:ea typeface="华文仿宋" pitchFamily="2" charset="-122"/>
              </a:rPr>
              <a:t>敏捷方法是相对于传统的瀑布式软件过程提出的；</a:t>
            </a:r>
            <a:endParaRPr lang="en-US" altLang="zh-CN" sz="2400" dirty="0" smtClean="0">
              <a:latin typeface="华文仿宋" pitchFamily="2" charset="-122"/>
              <a:ea typeface="华文仿宋" pitchFamily="2" charset="-122"/>
            </a:endParaRPr>
          </a:p>
          <a:p>
            <a:pPr eaLnBrk="1" hangingPunct="1">
              <a:lnSpc>
                <a:spcPct val="90000"/>
              </a:lnSpc>
              <a:defRPr/>
            </a:pPr>
            <a:r>
              <a:rPr lang="zh-CN" altLang="en-US" sz="2400" dirty="0" smtClean="0">
                <a:latin typeface="华文仿宋" pitchFamily="2" charset="-122"/>
                <a:ea typeface="华文仿宋" pitchFamily="2" charset="-122"/>
              </a:rPr>
              <a:t>敏捷方法可以用敏捷宣言（</a:t>
            </a:r>
            <a:r>
              <a:rPr lang="en-US" altLang="zh-CN" sz="2400" dirty="0" smtClean="0">
                <a:latin typeface="华文仿宋" pitchFamily="2" charset="-122"/>
                <a:ea typeface="华文仿宋" pitchFamily="2" charset="-122"/>
              </a:rPr>
              <a:t>4</a:t>
            </a:r>
            <a:r>
              <a:rPr lang="zh-CN" altLang="en-US" sz="2400" dirty="0" smtClean="0">
                <a:latin typeface="华文仿宋" pitchFamily="2" charset="-122"/>
                <a:ea typeface="华文仿宋" pitchFamily="2" charset="-122"/>
              </a:rPr>
              <a:t>条）、敏捷原则（</a:t>
            </a:r>
            <a:r>
              <a:rPr lang="en-US" altLang="zh-CN" sz="2400" dirty="0" smtClean="0">
                <a:latin typeface="华文仿宋" pitchFamily="2" charset="-122"/>
                <a:ea typeface="华文仿宋" pitchFamily="2" charset="-122"/>
              </a:rPr>
              <a:t>12</a:t>
            </a:r>
            <a:r>
              <a:rPr lang="zh-CN" altLang="en-US" sz="2400" dirty="0" smtClean="0">
                <a:latin typeface="华文仿宋" pitchFamily="2" charset="-122"/>
                <a:ea typeface="华文仿宋" pitchFamily="2" charset="-122"/>
              </a:rPr>
              <a:t>条）来概括；</a:t>
            </a:r>
            <a:endParaRPr lang="en-US" altLang="zh-CN" sz="2400" dirty="0" smtClean="0">
              <a:latin typeface="华文仿宋" pitchFamily="2" charset="-122"/>
              <a:ea typeface="华文仿宋" pitchFamily="2" charset="-122"/>
            </a:endParaRPr>
          </a:p>
          <a:p>
            <a:pPr eaLnBrk="1" hangingPunct="1">
              <a:lnSpc>
                <a:spcPct val="90000"/>
              </a:lnSpc>
              <a:defRPr/>
            </a:pPr>
            <a:r>
              <a:rPr lang="zh-CN" altLang="en-US" sz="2400" dirty="0" smtClean="0">
                <a:latin typeface="华文仿宋" pitchFamily="2" charset="-122"/>
                <a:ea typeface="华文仿宋" pitchFamily="2" charset="-122"/>
              </a:rPr>
              <a:t>敏捷原则通过一系列的敏捷实践来体现出来；</a:t>
            </a:r>
            <a:endParaRPr lang="en-US" altLang="zh-CN" sz="2400" dirty="0" smtClean="0">
              <a:latin typeface="华文仿宋" pitchFamily="2" charset="-122"/>
              <a:ea typeface="华文仿宋" pitchFamily="2" charset="-122"/>
            </a:endParaRPr>
          </a:p>
          <a:p>
            <a:pPr eaLnBrk="1" hangingPunct="1">
              <a:lnSpc>
                <a:spcPct val="90000"/>
              </a:lnSpc>
              <a:defRPr/>
            </a:pPr>
            <a:r>
              <a:rPr lang="zh-CN" altLang="en-US" sz="2400" dirty="0" smtClean="0">
                <a:latin typeface="华文仿宋" pitchFamily="2" charset="-122"/>
                <a:ea typeface="华文仿宋" pitchFamily="2" charset="-122"/>
              </a:rPr>
              <a:t>敏捷方法有很多种。</a:t>
            </a:r>
            <a:endParaRPr lang="en-US" altLang="zh-CN" sz="2400" dirty="0" smtClean="0">
              <a:latin typeface="华文仿宋" pitchFamily="2" charset="-122"/>
              <a:ea typeface="华文仿宋" pitchFamily="2" charset="-122"/>
            </a:endParaRPr>
          </a:p>
          <a:p>
            <a:pPr eaLnBrk="1" hangingPunct="1">
              <a:lnSpc>
                <a:spcPct val="90000"/>
              </a:lnSpc>
              <a:defRPr/>
            </a:pPr>
            <a:endParaRPr lang="en-US" altLang="zh-TW" sz="2400" dirty="0" smtClean="0">
              <a:latin typeface="华文仿宋" pitchFamily="2" charset="-122"/>
              <a:ea typeface="华文仿宋" pitchFamily="2" charset="-122"/>
            </a:endParaRPr>
          </a:p>
          <a:p>
            <a:pPr eaLnBrk="1" hangingPunct="1">
              <a:lnSpc>
                <a:spcPct val="90000"/>
              </a:lnSpc>
              <a:buFont typeface="Wingdings 2" pitchFamily="18" charset="2"/>
              <a:buNone/>
              <a:defRPr/>
            </a:pPr>
            <a:endParaRPr lang="en-US" altLang="zh-CN" sz="2000" u="sng" dirty="0" smtClean="0">
              <a:solidFill>
                <a:schemeClr val="accent5">
                  <a:lumMod val="50000"/>
                </a:schemeClr>
              </a:solidFill>
              <a:latin typeface="宋体" pitchFamily="2" charset="-122"/>
              <a:ea typeface="宋体" pitchFamily="2" charset="-122"/>
            </a:endParaRPr>
          </a:p>
          <a:p>
            <a:pPr eaLnBrk="1" hangingPunct="1">
              <a:lnSpc>
                <a:spcPct val="90000"/>
              </a:lnSpc>
              <a:buFont typeface="Wingdings 2" pitchFamily="18" charset="2"/>
              <a:buNone/>
              <a:defRPr/>
            </a:pPr>
            <a:endParaRPr lang="en-US" altLang="zh-TW" sz="2400" u="sng" dirty="0" smtClean="0">
              <a:solidFill>
                <a:schemeClr val="accent5">
                  <a:lumMod val="50000"/>
                </a:schemeClr>
              </a:solidFill>
              <a:latin typeface="宋体" pitchFamily="2" charset="-122"/>
              <a:ea typeface="宋体" pitchFamily="2" charset="-122"/>
            </a:endParaRPr>
          </a:p>
        </p:txBody>
      </p:sp>
      <p:sp>
        <p:nvSpPr>
          <p:cNvPr id="6" name="矩形 5"/>
          <p:cNvSpPr>
            <a:spLocks noChangeArrowheads="1"/>
          </p:cNvSpPr>
          <p:nvPr/>
        </p:nvSpPr>
        <p:spPr bwMode="auto">
          <a:xfrm>
            <a:off x="1824038" y="5002213"/>
            <a:ext cx="5570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FF0000"/>
                </a:solidFill>
                <a:latin typeface="宋体" pitchFamily="2" charset="-122"/>
                <a:ea typeface="宋体" pitchFamily="2" charset="-122"/>
              </a:rPr>
              <a:t>问题</a:t>
            </a:r>
            <a:r>
              <a:rPr lang="en-US" altLang="zh-CN" sz="2000">
                <a:solidFill>
                  <a:srgbClr val="FF0000"/>
                </a:solidFill>
                <a:latin typeface="宋体" pitchFamily="2" charset="-122"/>
                <a:ea typeface="宋体" pitchFamily="2" charset="-122"/>
              </a:rPr>
              <a:t>1</a:t>
            </a:r>
            <a:r>
              <a:rPr lang="zh-CN" altLang="en-US" sz="2000">
                <a:solidFill>
                  <a:srgbClr val="FF0000"/>
                </a:solidFill>
                <a:latin typeface="宋体" pitchFamily="2" charset="-122"/>
                <a:ea typeface="宋体" pitchFamily="2" charset="-122"/>
              </a:rPr>
              <a:t>，请举出你知道的</a:t>
            </a:r>
            <a:r>
              <a:rPr lang="en-US" altLang="zh-CN" sz="2000">
                <a:solidFill>
                  <a:srgbClr val="FF0000"/>
                </a:solidFill>
                <a:latin typeface="宋体" pitchFamily="2" charset="-122"/>
                <a:ea typeface="宋体" pitchFamily="2" charset="-122"/>
              </a:rPr>
              <a:t>2</a:t>
            </a:r>
            <a:r>
              <a:rPr lang="zh-CN" altLang="en-US" sz="2000">
                <a:solidFill>
                  <a:srgbClr val="FF0000"/>
                </a:solidFill>
                <a:latin typeface="宋体" pitchFamily="2" charset="-122"/>
                <a:ea typeface="宋体" pitchFamily="2" charset="-122"/>
              </a:rPr>
              <a:t>个以上敏捷方法名字来</a:t>
            </a:r>
            <a:endParaRPr lang="zh-CN" altLang="en-US" sz="20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TW" altLang="en-US" smtClean="0">
                <a:latin typeface="华文仿宋" pitchFamily="2" charset="-122"/>
                <a:ea typeface="华文仿宋" pitchFamily="2" charset="-122"/>
              </a:rPr>
              <a:t>敏捷的方法</a:t>
            </a:r>
          </a:p>
        </p:txBody>
      </p:sp>
      <p:sp>
        <p:nvSpPr>
          <p:cNvPr id="41987" name="Rectangle 3"/>
          <p:cNvSpPr>
            <a:spLocks noGrp="1" noChangeArrowheads="1"/>
          </p:cNvSpPr>
          <p:nvPr>
            <p:ph idx="1"/>
          </p:nvPr>
        </p:nvSpPr>
        <p:spPr>
          <a:xfrm>
            <a:off x="296863" y="1585913"/>
            <a:ext cx="4333875" cy="4686300"/>
          </a:xfrm>
        </p:spPr>
        <p:txBody>
          <a:bodyPr/>
          <a:lstStyle/>
          <a:p>
            <a:pPr eaLnBrk="1" hangingPunct="1">
              <a:lnSpc>
                <a:spcPct val="90000"/>
              </a:lnSpc>
            </a:pPr>
            <a:r>
              <a:rPr lang="en-US" altLang="zh-TW" sz="2400" b="1" smtClean="0">
                <a:latin typeface="华文仿宋" pitchFamily="2" charset="-122"/>
                <a:ea typeface="华文仿宋" pitchFamily="2" charset="-122"/>
                <a:hlinkClick r:id="rId3" tooltip="Extreme Programming"/>
              </a:rPr>
              <a:t>Extreme Programming</a:t>
            </a:r>
            <a:r>
              <a:rPr lang="en-US" altLang="zh-TW" sz="2400" smtClean="0">
                <a:latin typeface="华文仿宋" pitchFamily="2" charset="-122"/>
                <a:ea typeface="华文仿宋" pitchFamily="2" charset="-122"/>
              </a:rPr>
              <a:t> (XP)</a:t>
            </a:r>
            <a:r>
              <a:rPr lang="zh-TW" altLang="en-US" sz="2400" smtClean="0">
                <a:latin typeface="华文仿宋" pitchFamily="2" charset="-122"/>
                <a:ea typeface="华文仿宋" pitchFamily="2" charset="-122"/>
              </a:rPr>
              <a:t>极限编程</a:t>
            </a:r>
          </a:p>
          <a:p>
            <a:pPr eaLnBrk="1" hangingPunct="1">
              <a:lnSpc>
                <a:spcPct val="90000"/>
              </a:lnSpc>
            </a:pPr>
            <a:r>
              <a:rPr lang="en-US" altLang="zh-TW" sz="2400" b="1" smtClean="0">
                <a:latin typeface="华文仿宋" pitchFamily="2" charset="-122"/>
                <a:ea typeface="华文仿宋" pitchFamily="2" charset="-122"/>
                <a:hlinkClick r:id="rId4" tooltip="Scrum (development)"/>
              </a:rPr>
              <a:t>Scrum</a:t>
            </a:r>
            <a:r>
              <a:rPr lang="en-US" altLang="zh-TW" sz="2400" b="1" smtClean="0">
                <a:latin typeface="华文仿宋" pitchFamily="2" charset="-122"/>
                <a:ea typeface="华文仿宋" pitchFamily="2" charset="-122"/>
              </a:rPr>
              <a:t> </a:t>
            </a:r>
          </a:p>
          <a:p>
            <a:pPr eaLnBrk="1" hangingPunct="1">
              <a:lnSpc>
                <a:spcPct val="90000"/>
              </a:lnSpc>
            </a:pPr>
            <a:r>
              <a:rPr lang="en-US" altLang="zh-TW" sz="2400" smtClean="0">
                <a:latin typeface="华文仿宋" pitchFamily="2" charset="-122"/>
                <a:ea typeface="华文仿宋" pitchFamily="2" charset="-122"/>
                <a:hlinkClick r:id="rId5" tooltip="Adaptive Software Development"/>
              </a:rPr>
              <a:t>Adaptive Software Development</a:t>
            </a:r>
            <a:r>
              <a:rPr lang="en-US" altLang="zh-TW" sz="2400" smtClean="0">
                <a:latin typeface="华文仿宋" pitchFamily="2" charset="-122"/>
                <a:ea typeface="华文仿宋" pitchFamily="2" charset="-122"/>
              </a:rPr>
              <a:t> (ASD)</a:t>
            </a:r>
            <a:r>
              <a:rPr lang="zh-CN" altLang="en-US" sz="2400" smtClean="0">
                <a:latin typeface="华文仿宋" pitchFamily="2" charset="-122"/>
                <a:ea typeface="华文仿宋" pitchFamily="2" charset="-122"/>
              </a:rPr>
              <a:t>自适应软件开发</a:t>
            </a:r>
            <a:endParaRPr lang="zh-TW" altLang="en-US" sz="2400" smtClean="0">
              <a:latin typeface="华文仿宋" pitchFamily="2" charset="-122"/>
              <a:ea typeface="华文仿宋" pitchFamily="2" charset="-122"/>
            </a:endParaRPr>
          </a:p>
          <a:p>
            <a:pPr eaLnBrk="1" hangingPunct="1">
              <a:lnSpc>
                <a:spcPct val="90000"/>
              </a:lnSpc>
            </a:pPr>
            <a:r>
              <a:rPr lang="en-US" altLang="zh-TW" sz="2400" smtClean="0">
                <a:latin typeface="华文仿宋" pitchFamily="2" charset="-122"/>
                <a:ea typeface="华文仿宋" pitchFamily="2" charset="-122"/>
                <a:hlinkClick r:id="rId6" tooltip="Crystal Clear (software development)"/>
              </a:rPr>
              <a:t>Crystal Clear</a:t>
            </a:r>
            <a:r>
              <a:rPr lang="en-US" altLang="zh-TW" sz="2400" smtClean="0">
                <a:latin typeface="华文仿宋" pitchFamily="2" charset="-122"/>
                <a:ea typeface="华文仿宋" pitchFamily="2" charset="-122"/>
              </a:rPr>
              <a:t> and Other Crystal Methodologies</a:t>
            </a:r>
            <a:r>
              <a:rPr lang="zh-TW" altLang="en-US" sz="2400" smtClean="0">
                <a:latin typeface="华文仿宋" pitchFamily="2" charset="-122"/>
                <a:ea typeface="华文仿宋" pitchFamily="2" charset="-122"/>
              </a:rPr>
              <a:t>水晶方法</a:t>
            </a:r>
          </a:p>
          <a:p>
            <a:pPr eaLnBrk="1" hangingPunct="1">
              <a:lnSpc>
                <a:spcPct val="90000"/>
              </a:lnSpc>
            </a:pPr>
            <a:r>
              <a:rPr lang="en-US" altLang="zh-TW" sz="2400" smtClean="0">
                <a:latin typeface="华文仿宋" pitchFamily="2" charset="-122"/>
                <a:ea typeface="华文仿宋" pitchFamily="2" charset="-122"/>
                <a:hlinkClick r:id="rId7" tooltip="Dynamic Systems Development Method"/>
              </a:rPr>
              <a:t>Dynamic Systems Development Method</a:t>
            </a:r>
            <a:r>
              <a:rPr lang="en-US" altLang="zh-TW" sz="2400" smtClean="0">
                <a:latin typeface="华文仿宋" pitchFamily="2" charset="-122"/>
                <a:ea typeface="华文仿宋" pitchFamily="2" charset="-122"/>
              </a:rPr>
              <a:t> (DSDM)</a:t>
            </a:r>
            <a:r>
              <a:rPr lang="zh-CN" altLang="en-US" sz="2400" smtClean="0">
                <a:latin typeface="华文仿宋" pitchFamily="2" charset="-122"/>
                <a:ea typeface="华文仿宋" pitchFamily="2" charset="-122"/>
              </a:rPr>
              <a:t>动态系统开发方法</a:t>
            </a:r>
            <a:endParaRPr lang="zh-TW" altLang="en-US" sz="2400" smtClean="0">
              <a:latin typeface="华文仿宋" pitchFamily="2" charset="-122"/>
              <a:ea typeface="华文仿宋" pitchFamily="2" charset="-122"/>
            </a:endParaRPr>
          </a:p>
          <a:p>
            <a:pPr eaLnBrk="1" hangingPunct="1">
              <a:lnSpc>
                <a:spcPct val="90000"/>
              </a:lnSpc>
            </a:pPr>
            <a:r>
              <a:rPr lang="zh-CN" altLang="en-US" sz="2400" smtClean="0">
                <a:latin typeface="华文仿宋" pitchFamily="2" charset="-122"/>
                <a:ea typeface="华文仿宋" pitchFamily="2" charset="-122"/>
              </a:rPr>
              <a:t>等</a:t>
            </a:r>
            <a:endParaRPr lang="en-US" altLang="zh-TW" sz="2400" smtClean="0">
              <a:latin typeface="华文仿宋" pitchFamily="2" charset="-122"/>
              <a:ea typeface="华文仿宋" pitchFamily="2" charset="-122"/>
            </a:endParaRPr>
          </a:p>
        </p:txBody>
      </p:sp>
      <p:pic>
        <p:nvPicPr>
          <p:cNvPr id="41988" name="Picture 2" descr="http://www.cnblogs.com/images/cnblogs_com/liujun/Ag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3288" y="2138363"/>
            <a:ext cx="431482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smtClean="0">
                <a:latin typeface="Times New Roman" pitchFamily="18" charset="0"/>
                <a:ea typeface="DFKai-SB" pitchFamily="65" charset="-120"/>
              </a:rPr>
              <a:t>敏捷方法</a:t>
            </a:r>
            <a:r>
              <a:rPr lang="en-US" altLang="zh-TW" smtClean="0">
                <a:latin typeface="Times New Roman" pitchFamily="18" charset="0"/>
                <a:ea typeface="DFKai-SB" pitchFamily="65" charset="-120"/>
              </a:rPr>
              <a:t> VS. </a:t>
            </a:r>
            <a:r>
              <a:rPr lang="zh-CN" altLang="en-US" smtClean="0">
                <a:latin typeface="Times New Roman" pitchFamily="18" charset="0"/>
                <a:ea typeface="DFKai-SB" pitchFamily="65" charset="-120"/>
              </a:rPr>
              <a:t>瀑布模型</a:t>
            </a:r>
            <a:endParaRPr lang="en-US" altLang="zh-TW" smtClean="0">
              <a:latin typeface="Times New Roman" pitchFamily="18" charset="0"/>
              <a:ea typeface="DFKai-SB" pitchFamily="65" charset="-120"/>
            </a:endParaRPr>
          </a:p>
        </p:txBody>
      </p:sp>
      <p:sp>
        <p:nvSpPr>
          <p:cNvPr id="43011" name="Rectangle 3"/>
          <p:cNvSpPr>
            <a:spLocks noGrp="1" noChangeArrowheads="1"/>
          </p:cNvSpPr>
          <p:nvPr>
            <p:ph idx="1"/>
          </p:nvPr>
        </p:nvSpPr>
        <p:spPr>
          <a:xfrm>
            <a:off x="239713" y="1484313"/>
            <a:ext cx="5203825" cy="5046662"/>
          </a:xfrm>
        </p:spPr>
        <p:txBody>
          <a:bodyPr/>
          <a:lstStyle/>
          <a:p>
            <a:pPr eaLnBrk="1" hangingPunct="1">
              <a:lnSpc>
                <a:spcPct val="80000"/>
              </a:lnSpc>
            </a:pPr>
            <a:r>
              <a:rPr lang="zh-CN" altLang="en-US" sz="2800" smtClean="0">
                <a:latin typeface="华文仿宋" pitchFamily="2" charset="-122"/>
                <a:ea typeface="华文仿宋" pitchFamily="2" charset="-122"/>
              </a:rPr>
              <a:t>瀑布模型</a:t>
            </a:r>
            <a:endParaRPr lang="en-US" altLang="zh-TW" sz="2800" smtClean="0">
              <a:latin typeface="华文仿宋" pitchFamily="2" charset="-122"/>
              <a:ea typeface="华文仿宋" pitchFamily="2" charset="-122"/>
            </a:endParaRPr>
          </a:p>
          <a:p>
            <a:pPr lvl="1" eaLnBrk="1" hangingPunct="1">
              <a:lnSpc>
                <a:spcPct val="80000"/>
              </a:lnSpc>
            </a:pPr>
            <a:r>
              <a:rPr lang="zh-CN" altLang="en-US" sz="2400" smtClean="0">
                <a:latin typeface="华文仿宋" pitchFamily="2" charset="-122"/>
                <a:ea typeface="华文仿宋" pitchFamily="2" charset="-122"/>
              </a:rPr>
              <a:t>固定的、没有弹性的。</a:t>
            </a:r>
            <a:endParaRPr lang="zh-TW" altLang="en-US" sz="2400" smtClean="0">
              <a:latin typeface="华文仿宋" pitchFamily="2" charset="-122"/>
              <a:ea typeface="华文仿宋" pitchFamily="2" charset="-122"/>
            </a:endParaRPr>
          </a:p>
          <a:p>
            <a:pPr lvl="1" eaLnBrk="1" hangingPunct="1">
              <a:lnSpc>
                <a:spcPct val="80000"/>
              </a:lnSpc>
            </a:pPr>
            <a:r>
              <a:rPr lang="zh-CN" altLang="en-US" sz="2400" smtClean="0">
                <a:latin typeface="华文仿宋" pitchFamily="2" charset="-122"/>
                <a:ea typeface="华文仿宋" pitchFamily="2" charset="-122"/>
              </a:rPr>
              <a:t>很困难去达到互动。</a:t>
            </a:r>
            <a:endParaRPr lang="zh-TW" altLang="en-US" sz="2400" smtClean="0">
              <a:latin typeface="华文仿宋" pitchFamily="2" charset="-122"/>
              <a:ea typeface="华文仿宋" pitchFamily="2" charset="-122"/>
            </a:endParaRPr>
          </a:p>
          <a:p>
            <a:pPr lvl="1" eaLnBrk="1" hangingPunct="1">
              <a:lnSpc>
                <a:spcPct val="80000"/>
              </a:lnSpc>
            </a:pPr>
            <a:r>
              <a:rPr lang="zh-CN" altLang="en-US" sz="2400" smtClean="0">
                <a:latin typeface="华文仿宋" pitchFamily="2" charset="-122"/>
                <a:ea typeface="华文仿宋" pitchFamily="2" charset="-122"/>
              </a:rPr>
              <a:t>假如说需求没有完全的被了解，或是可能需要完全地改变项目的需求，瀑布式的</a:t>
            </a:r>
            <a:r>
              <a:rPr lang="en-US" altLang="zh-TW" sz="2400" smtClean="0">
                <a:latin typeface="华文仿宋" pitchFamily="2" charset="-122"/>
                <a:ea typeface="华文仿宋" pitchFamily="2" charset="-122"/>
              </a:rPr>
              <a:t>model</a:t>
            </a:r>
            <a:r>
              <a:rPr lang="zh-CN" altLang="en-US" sz="2400" smtClean="0">
                <a:latin typeface="华文仿宋" pitchFamily="2" charset="-122"/>
                <a:ea typeface="华文仿宋" pitchFamily="2" charset="-122"/>
              </a:rPr>
              <a:t>是比较不适合的。</a:t>
            </a:r>
            <a:endParaRPr lang="zh-TW" altLang="en-US" sz="2400" smtClean="0">
              <a:latin typeface="华文仿宋" pitchFamily="2" charset="-122"/>
              <a:ea typeface="华文仿宋" pitchFamily="2" charset="-122"/>
            </a:endParaRPr>
          </a:p>
          <a:p>
            <a:pPr eaLnBrk="1" hangingPunct="1">
              <a:lnSpc>
                <a:spcPct val="80000"/>
              </a:lnSpc>
            </a:pPr>
            <a:r>
              <a:rPr lang="zh-CN" altLang="en-US" sz="2800" smtClean="0">
                <a:latin typeface="华文仿宋" pitchFamily="2" charset="-122"/>
                <a:ea typeface="华文仿宋" pitchFamily="2" charset="-122"/>
              </a:rPr>
              <a:t>敏捷方法</a:t>
            </a:r>
            <a:endParaRPr lang="en-US" altLang="zh-TW" sz="2800" smtClean="0">
              <a:latin typeface="华文仿宋" pitchFamily="2" charset="-122"/>
              <a:ea typeface="华文仿宋" pitchFamily="2" charset="-122"/>
            </a:endParaRPr>
          </a:p>
          <a:p>
            <a:pPr lvl="1" eaLnBrk="1" hangingPunct="1">
              <a:lnSpc>
                <a:spcPct val="80000"/>
              </a:lnSpc>
            </a:pPr>
            <a:r>
              <a:rPr lang="zh-CN" altLang="en-US" sz="2400" smtClean="0">
                <a:latin typeface="华文仿宋" pitchFamily="2" charset="-122"/>
                <a:ea typeface="华文仿宋" pitchFamily="2" charset="-122"/>
              </a:rPr>
              <a:t>完整地开发，每少数几周或是少数几个月里可以测试功能。</a:t>
            </a:r>
            <a:endParaRPr lang="zh-TW" altLang="en-US" sz="2400" smtClean="0">
              <a:latin typeface="华文仿宋" pitchFamily="2" charset="-122"/>
              <a:ea typeface="华文仿宋" pitchFamily="2" charset="-122"/>
            </a:endParaRPr>
          </a:p>
          <a:p>
            <a:pPr lvl="1" eaLnBrk="1" hangingPunct="1">
              <a:lnSpc>
                <a:spcPct val="80000"/>
              </a:lnSpc>
            </a:pPr>
            <a:r>
              <a:rPr lang="zh-CN" altLang="en-US" sz="2400" smtClean="0">
                <a:latin typeface="华文仿宋" pitchFamily="2" charset="-122"/>
                <a:ea typeface="华文仿宋" pitchFamily="2" charset="-122"/>
              </a:rPr>
              <a:t>强调在获得最简短的可执行功能的部分，能够及早给予企业价值。</a:t>
            </a:r>
            <a:endParaRPr lang="zh-TW" altLang="en-US" sz="2400" smtClean="0">
              <a:latin typeface="华文仿宋" pitchFamily="2" charset="-122"/>
              <a:ea typeface="华文仿宋" pitchFamily="2" charset="-122"/>
            </a:endParaRPr>
          </a:p>
          <a:p>
            <a:pPr lvl="1" eaLnBrk="1" hangingPunct="1">
              <a:lnSpc>
                <a:spcPct val="80000"/>
              </a:lnSpc>
            </a:pPr>
            <a:r>
              <a:rPr lang="zh-CN" altLang="en-US" sz="2400" smtClean="0">
                <a:latin typeface="华文仿宋" pitchFamily="2" charset="-122"/>
                <a:ea typeface="华文仿宋" pitchFamily="2" charset="-122"/>
              </a:rPr>
              <a:t>在整个项目的生命周期里，可以持续的改善、增加未来的功能。</a:t>
            </a:r>
            <a:endParaRPr lang="zh-TW" altLang="en-US" sz="2400" smtClean="0">
              <a:latin typeface="华文仿宋" pitchFamily="2" charset="-122"/>
              <a:ea typeface="华文仿宋" pitchFamily="2" charset="-122"/>
            </a:endParaRPr>
          </a:p>
        </p:txBody>
      </p:sp>
      <p:pic>
        <p:nvPicPr>
          <p:cNvPr id="43012" name="Picture 5" descr="http://www.cnrk.org/config/ewebeditor/UploadFile/200832611724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1430338"/>
            <a:ext cx="37147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http://www.uml.org.cn/SoftWareProcess/images/c99961b9-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263" y="3984625"/>
            <a:ext cx="3614737"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i="1" dirty="0" smtClean="0">
                <a:solidFill>
                  <a:srgbClr val="FF0000"/>
                </a:solidFill>
                <a:ea typeface="宋体" charset="-122"/>
              </a:rPr>
              <a:t>敏捷的背景与动机</a:t>
            </a:r>
            <a:endParaRPr lang="en-US" altLang="zh-CN" i="1" dirty="0" smtClean="0">
              <a:solidFill>
                <a:srgbClr val="FF0000"/>
              </a:solidFill>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endParaRPr lang="zh-CN" altLang="en-US" dirty="0">
              <a:ea typeface="宋体" charset="-122"/>
            </a:endParaRPr>
          </a:p>
          <a:p>
            <a:pPr eaLnBrk="1" fontAlgn="auto" hangingPunct="1">
              <a:spcAft>
                <a:spcPts val="0"/>
              </a:spcAft>
              <a:buFont typeface="Wingdings 2"/>
              <a:buChar char="ß"/>
              <a:defRPr/>
            </a:pPr>
            <a:r>
              <a:rPr lang="zh-CN" altLang="en-US" dirty="0" smtClean="0">
                <a:ea typeface="宋体" charset="-122"/>
              </a:rPr>
              <a:t>敏捷方法是什么？</a:t>
            </a:r>
            <a:endParaRPr lang="zh-CN" altLang="en-US" dirty="0">
              <a:ea typeface="宋体" charset="-122"/>
            </a:endParaRPr>
          </a:p>
          <a:p>
            <a:pPr eaLnBrk="1" fontAlgn="auto" hangingPunct="1">
              <a:spcAft>
                <a:spcPts val="0"/>
              </a:spcAft>
              <a:buFont typeface="Wingdings 2"/>
              <a:buChar char="ß"/>
              <a:defRPr/>
            </a:pPr>
            <a:r>
              <a:rPr lang="zh-CN" altLang="en-US" dirty="0" smtClean="0">
                <a:ea typeface="宋体" charset="-122"/>
              </a:rPr>
              <a:t>敏捷方法的实践 </a:t>
            </a:r>
            <a:endParaRPr lang="zh-CN" altLang="en-US" dirty="0">
              <a:ea typeface="宋体" charset="-122"/>
            </a:endParaRPr>
          </a:p>
          <a:p>
            <a:pPr eaLnBrk="1" fontAlgn="auto" hangingPunct="1">
              <a:spcAft>
                <a:spcPts val="0"/>
              </a:spcAft>
              <a:buFont typeface="Wingdings 2"/>
              <a:buChar char="ß"/>
              <a:defRPr/>
            </a:pPr>
            <a:r>
              <a:rPr lang="en-US" altLang="zh-CN" dirty="0">
                <a:ea typeface="宋体" charset="-122"/>
              </a:rPr>
              <a:t>Scrum</a:t>
            </a:r>
            <a:r>
              <a:rPr lang="zh-CN" altLang="en-US" dirty="0">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endParaRPr lang="zh-CN" altLang="en-US" dirty="0">
              <a:ea typeface="宋体" charset="-122"/>
            </a:endParaRP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2560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6A133AD3-7B9D-4563-9901-E769EC979BD8}" type="slidenum">
              <a:rPr lang="en-GB" altLang="zh-CN" sz="1100" smtClean="0">
                <a:solidFill>
                  <a:srgbClr val="636363"/>
                </a:solidFill>
              </a:rPr>
              <a:pPr eaLnBrk="1" hangingPunct="1"/>
              <a:t>2</a:t>
            </a:fld>
            <a:endParaRPr lang="en-GB" altLang="zh-CN" sz="1100" smtClean="0">
              <a:solidFill>
                <a:srgbClr val="636363"/>
              </a:solidFill>
            </a:endParaRPr>
          </a:p>
        </p:txBody>
      </p:sp>
      <p:pic>
        <p:nvPicPr>
          <p:cNvPr id="2560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4"/>
          <p:cNvSpPr>
            <a:spLocks noGrp="1" noChangeArrowheads="1"/>
          </p:cNvSpPr>
          <p:nvPr>
            <p:ph type="title"/>
          </p:nvPr>
        </p:nvSpPr>
        <p:spPr/>
        <p:txBody>
          <a:bodyPr/>
          <a:lstStyle/>
          <a:p>
            <a:pPr eaLnBrk="1" hangingPunct="1"/>
            <a:r>
              <a:rPr lang="zh-CN" altLang="en-US" smtClean="0">
                <a:ea typeface="宋体" pitchFamily="2" charset="-122"/>
              </a:rPr>
              <a:t>敏捷项目管理</a:t>
            </a:r>
            <a:r>
              <a:rPr lang="en-US" altLang="zh-CN" smtClean="0">
                <a:ea typeface="宋体" pitchFamily="2" charset="-122"/>
              </a:rPr>
              <a:t>VS</a:t>
            </a:r>
            <a:r>
              <a:rPr lang="zh-CN" altLang="en-US" smtClean="0">
                <a:ea typeface="宋体" pitchFamily="2" charset="-122"/>
              </a:rPr>
              <a:t>传统项目管理</a:t>
            </a:r>
          </a:p>
        </p:txBody>
      </p:sp>
      <p:sp>
        <p:nvSpPr>
          <p:cNvPr id="44035" name="Rectangle 15"/>
          <p:cNvSpPr>
            <a:spLocks noGrp="1"/>
          </p:cNvSpPr>
          <p:nvPr>
            <p:ph sz="half" idx="1"/>
          </p:nvPr>
        </p:nvSpPr>
        <p:spPr/>
        <p:txBody>
          <a:bodyPr/>
          <a:lstStyle/>
          <a:p>
            <a:pPr eaLnBrk="1" hangingPunct="1"/>
            <a:r>
              <a:rPr lang="zh-CN" altLang="en-US" sz="2000" smtClean="0">
                <a:ea typeface="宋体" pitchFamily="2" charset="-122"/>
              </a:rPr>
              <a:t>传统项目管理：</a:t>
            </a:r>
          </a:p>
          <a:p>
            <a:pPr lvl="1" eaLnBrk="1" hangingPunct="1"/>
            <a:r>
              <a:rPr lang="zh-CN" altLang="en-US" sz="1800" smtClean="0">
                <a:ea typeface="宋体" pitchFamily="2" charset="-122"/>
              </a:rPr>
              <a:t>事先对整个项目进行估计、计划、分析</a:t>
            </a:r>
          </a:p>
          <a:p>
            <a:pPr lvl="1" eaLnBrk="1" hangingPunct="1"/>
            <a:r>
              <a:rPr lang="zh-CN" altLang="en-US" sz="1800" smtClean="0">
                <a:ea typeface="宋体" pitchFamily="2" charset="-122"/>
              </a:rPr>
              <a:t>反对变更</a:t>
            </a:r>
            <a:r>
              <a:rPr lang="en-US" altLang="zh-CN" sz="1800" smtClean="0">
                <a:ea typeface="宋体" pitchFamily="2" charset="-122"/>
              </a:rPr>
              <a:t>; </a:t>
            </a:r>
            <a:r>
              <a:rPr lang="zh-CN" altLang="en-US" sz="1800" smtClean="0">
                <a:ea typeface="宋体" pitchFamily="2" charset="-122"/>
              </a:rPr>
              <a:t>变更需要重新估计、重新规划</a:t>
            </a:r>
          </a:p>
          <a:p>
            <a:pPr lvl="1" eaLnBrk="1" hangingPunct="1"/>
            <a:r>
              <a:rPr lang="zh-CN" altLang="en-US" sz="1800" smtClean="0">
                <a:ea typeface="宋体" pitchFamily="2" charset="-122"/>
              </a:rPr>
              <a:t>严密的合同来减少风险</a:t>
            </a:r>
            <a:r>
              <a:rPr lang="en-US" altLang="zh-CN" sz="1800" smtClean="0">
                <a:ea typeface="宋体" pitchFamily="2" charset="-122"/>
              </a:rPr>
              <a:t>, </a:t>
            </a:r>
            <a:r>
              <a:rPr lang="zh-CN" altLang="en-US" sz="1800" smtClean="0">
                <a:ea typeface="宋体" pitchFamily="2" charset="-122"/>
              </a:rPr>
              <a:t>如果改变需求要走 </a:t>
            </a:r>
            <a:r>
              <a:rPr lang="en-US" altLang="zh-CN" sz="1800" smtClean="0">
                <a:ea typeface="宋体" pitchFamily="2" charset="-122"/>
              </a:rPr>
              <a:t>CR </a:t>
            </a:r>
            <a:r>
              <a:rPr lang="zh-CN" altLang="en-US" sz="1800" smtClean="0">
                <a:ea typeface="宋体" pitchFamily="2" charset="-122"/>
              </a:rPr>
              <a:t>流程</a:t>
            </a:r>
            <a:r>
              <a:rPr lang="en-US" altLang="zh-CN" sz="1800" smtClean="0">
                <a:ea typeface="宋体" pitchFamily="2" charset="-122"/>
              </a:rPr>
              <a:t>.</a:t>
            </a:r>
          </a:p>
          <a:p>
            <a:pPr lvl="1" eaLnBrk="1" hangingPunct="1"/>
            <a:r>
              <a:rPr lang="zh-CN" altLang="en-US" sz="1800" smtClean="0">
                <a:ea typeface="宋体" pitchFamily="2" charset="-122"/>
              </a:rPr>
              <a:t>项目作为一个“黑盒子” ，对客户与供应商的可视性差</a:t>
            </a:r>
            <a:r>
              <a:rPr lang="en-US" altLang="zh-CN" sz="1800" smtClean="0">
                <a:ea typeface="宋体" pitchFamily="2" charset="-122"/>
              </a:rPr>
              <a:t>.</a:t>
            </a:r>
          </a:p>
          <a:p>
            <a:pPr lvl="1" eaLnBrk="1" hangingPunct="1"/>
            <a:r>
              <a:rPr lang="zh-CN" altLang="en-US" sz="1800" smtClean="0">
                <a:ea typeface="宋体" pitchFamily="2" charset="-122"/>
              </a:rPr>
              <a:t>文档和计划驱动的方法</a:t>
            </a:r>
            <a:r>
              <a:rPr lang="en-US" altLang="zh-CN" sz="1800" smtClean="0">
                <a:ea typeface="宋体" pitchFamily="2" charset="-122"/>
              </a:rPr>
              <a:t>.</a:t>
            </a:r>
          </a:p>
          <a:p>
            <a:pPr lvl="1" eaLnBrk="1" hangingPunct="1"/>
            <a:r>
              <a:rPr lang="zh-CN" altLang="en-US" sz="1800" smtClean="0">
                <a:ea typeface="宋体" pitchFamily="2" charset="-122"/>
              </a:rPr>
              <a:t>软件交付时间晚</a:t>
            </a:r>
            <a:r>
              <a:rPr lang="en-US" altLang="zh-CN" sz="1800" smtClean="0">
                <a:ea typeface="宋体" pitchFamily="2" charset="-122"/>
              </a:rPr>
              <a:t>, </a:t>
            </a:r>
            <a:r>
              <a:rPr lang="zh-CN" altLang="en-US" sz="1800" smtClean="0">
                <a:ea typeface="宋体" pitchFamily="2" charset="-122"/>
              </a:rPr>
              <a:t>意识到风险的时间晚</a:t>
            </a:r>
            <a:r>
              <a:rPr lang="en-US" altLang="zh-CN" sz="1800" smtClean="0">
                <a:ea typeface="宋体" pitchFamily="2" charset="-122"/>
              </a:rPr>
              <a:t>.</a:t>
            </a:r>
          </a:p>
          <a:p>
            <a:pPr lvl="1" eaLnBrk="1" hangingPunct="1"/>
            <a:r>
              <a:rPr lang="en-US" altLang="zh-CN" sz="1800" smtClean="0">
                <a:ea typeface="宋体" pitchFamily="2" charset="-122"/>
              </a:rPr>
              <a:t>WBS,</a:t>
            </a:r>
            <a:r>
              <a:rPr lang="zh-CN" altLang="en-US" sz="1800" smtClean="0">
                <a:ea typeface="宋体" pitchFamily="2" charset="-122"/>
              </a:rPr>
              <a:t>甘特图</a:t>
            </a:r>
            <a:r>
              <a:rPr lang="en-US" altLang="zh-CN" sz="1800" smtClean="0">
                <a:ea typeface="宋体" pitchFamily="2" charset="-122"/>
              </a:rPr>
              <a:t>,</a:t>
            </a:r>
            <a:r>
              <a:rPr lang="zh-CN" altLang="en-US" sz="1800" smtClean="0">
                <a:ea typeface="宋体" pitchFamily="2" charset="-122"/>
              </a:rPr>
              <a:t>关键路径分析</a:t>
            </a:r>
            <a:endParaRPr lang="en-US" altLang="zh-CN" sz="1800" smtClean="0">
              <a:ea typeface="宋体" pitchFamily="2" charset="-122"/>
            </a:endParaRPr>
          </a:p>
          <a:p>
            <a:pPr lvl="1" eaLnBrk="1" hangingPunct="1"/>
            <a:endParaRPr lang="zh-CN" altLang="en-US" sz="1800" smtClean="0">
              <a:ea typeface="宋体" pitchFamily="2" charset="-122"/>
            </a:endParaRPr>
          </a:p>
        </p:txBody>
      </p:sp>
      <p:sp>
        <p:nvSpPr>
          <p:cNvPr id="44036" name="Rectangle 16"/>
          <p:cNvSpPr>
            <a:spLocks noGrp="1"/>
          </p:cNvSpPr>
          <p:nvPr>
            <p:ph sz="half" idx="2"/>
          </p:nvPr>
        </p:nvSpPr>
        <p:spPr/>
        <p:txBody>
          <a:bodyPr/>
          <a:lstStyle/>
          <a:p>
            <a:pPr eaLnBrk="1" hangingPunct="1"/>
            <a:r>
              <a:rPr lang="zh-CN" altLang="en-US" sz="2000" smtClean="0">
                <a:ea typeface="宋体" pitchFamily="2" charset="-122"/>
              </a:rPr>
              <a:t>敏捷项目管理</a:t>
            </a:r>
            <a:r>
              <a:rPr lang="en-US" altLang="zh-CN" sz="2000" smtClean="0">
                <a:ea typeface="宋体" pitchFamily="2" charset="-122"/>
              </a:rPr>
              <a:t>:</a:t>
            </a:r>
          </a:p>
          <a:p>
            <a:pPr lvl="1" eaLnBrk="1" hangingPunct="1"/>
            <a:r>
              <a:rPr lang="zh-CN" altLang="en-US" sz="1800" smtClean="0">
                <a:ea typeface="宋体" pitchFamily="2" charset="-122"/>
              </a:rPr>
              <a:t>对整个项目做一个粗略的估计</a:t>
            </a:r>
            <a:r>
              <a:rPr lang="en-US" altLang="zh-CN" sz="1800" smtClean="0">
                <a:ea typeface="宋体" pitchFamily="2" charset="-122"/>
              </a:rPr>
              <a:t>,</a:t>
            </a:r>
            <a:r>
              <a:rPr lang="zh-CN" altLang="en-US" sz="1800" smtClean="0">
                <a:ea typeface="宋体" pitchFamily="2" charset="-122"/>
              </a:rPr>
              <a:t>每一次迭代都有详细的计划</a:t>
            </a:r>
            <a:r>
              <a:rPr lang="en-US" altLang="zh-CN" sz="1800" smtClean="0">
                <a:ea typeface="宋体" pitchFamily="2" charset="-122"/>
              </a:rPr>
              <a:t>.</a:t>
            </a:r>
          </a:p>
          <a:p>
            <a:pPr lvl="1" eaLnBrk="1" hangingPunct="1"/>
            <a:r>
              <a:rPr lang="zh-CN" altLang="en-US" sz="1800" smtClean="0">
                <a:ea typeface="宋体" pitchFamily="2" charset="-122"/>
              </a:rPr>
              <a:t>鼓励变化</a:t>
            </a:r>
            <a:r>
              <a:rPr lang="en-US" altLang="zh-CN" sz="1800" smtClean="0">
                <a:ea typeface="宋体" pitchFamily="2" charset="-122"/>
              </a:rPr>
              <a:t>, </a:t>
            </a:r>
            <a:r>
              <a:rPr lang="zh-CN" altLang="en-US" sz="1800" smtClean="0">
                <a:ea typeface="宋体" pitchFamily="2" charset="-122"/>
              </a:rPr>
              <a:t>客户价值驱动开发</a:t>
            </a:r>
            <a:r>
              <a:rPr lang="en-US" altLang="zh-CN" sz="1800" smtClean="0">
                <a:ea typeface="宋体" pitchFamily="2" charset="-122"/>
              </a:rPr>
              <a:t>.</a:t>
            </a:r>
          </a:p>
          <a:p>
            <a:pPr lvl="1" eaLnBrk="1" hangingPunct="1"/>
            <a:endParaRPr lang="en-US" altLang="zh-CN" sz="1800" smtClean="0">
              <a:ea typeface="宋体" pitchFamily="2" charset="-122"/>
            </a:endParaRPr>
          </a:p>
          <a:p>
            <a:pPr lvl="1" eaLnBrk="1" hangingPunct="1"/>
            <a:r>
              <a:rPr lang="zh-CN" altLang="en-US" sz="1800" smtClean="0">
                <a:ea typeface="宋体" pitchFamily="2" charset="-122"/>
              </a:rPr>
              <a:t>信任和赋予权力</a:t>
            </a:r>
            <a:r>
              <a:rPr lang="en-US" altLang="zh-CN" sz="1800" smtClean="0">
                <a:ea typeface="宋体" pitchFamily="2" charset="-122"/>
              </a:rPr>
              <a:t>;</a:t>
            </a:r>
            <a:r>
              <a:rPr lang="zh-CN" altLang="en-US" sz="1800" smtClean="0">
                <a:ea typeface="宋体" pitchFamily="2" charset="-122"/>
              </a:rPr>
              <a:t>合约使变更变得简单，增加价值</a:t>
            </a:r>
            <a:r>
              <a:rPr lang="en-US" altLang="zh-CN" sz="1800" smtClean="0">
                <a:ea typeface="宋体" pitchFamily="2" charset="-122"/>
              </a:rPr>
              <a:t>.</a:t>
            </a:r>
          </a:p>
          <a:p>
            <a:pPr lvl="1" eaLnBrk="1" hangingPunct="1"/>
            <a:r>
              <a:rPr lang="zh-CN" altLang="en-US" sz="1800" smtClean="0">
                <a:ea typeface="宋体" pitchFamily="2" charset="-122"/>
              </a:rPr>
              <a:t>客户和开发人员之间是紧密的连续的合作关系</a:t>
            </a:r>
            <a:endParaRPr lang="en-US" altLang="zh-CN" sz="1800" smtClean="0">
              <a:ea typeface="宋体" pitchFamily="2" charset="-122"/>
            </a:endParaRPr>
          </a:p>
          <a:p>
            <a:pPr lvl="1" eaLnBrk="1" hangingPunct="1"/>
            <a:r>
              <a:rPr lang="zh-CN" altLang="en-US" sz="1800" smtClean="0">
                <a:ea typeface="宋体" pitchFamily="2" charset="-122"/>
              </a:rPr>
              <a:t>每次迭代都产生可交付的软件</a:t>
            </a:r>
            <a:endParaRPr lang="en-US" altLang="zh-CN" sz="1800" smtClean="0">
              <a:ea typeface="宋体" pitchFamily="2" charset="-122"/>
            </a:endParaRPr>
          </a:p>
          <a:p>
            <a:pPr lvl="1" eaLnBrk="1" hangingPunct="1"/>
            <a:r>
              <a:rPr lang="zh-CN" altLang="en-US" sz="1800" smtClean="0">
                <a:ea typeface="宋体" pitchFamily="2" charset="-122"/>
              </a:rPr>
              <a:t>专注于交付软件</a:t>
            </a:r>
            <a:r>
              <a:rPr lang="en-US" altLang="zh-CN" sz="1800" smtClean="0">
                <a:ea typeface="宋体" pitchFamily="2" charset="-122"/>
              </a:rPr>
              <a:t>.</a:t>
            </a:r>
          </a:p>
          <a:p>
            <a:pPr lvl="1" eaLnBrk="1" hangingPunct="1"/>
            <a:r>
              <a:rPr lang="zh-CN" altLang="en-US" sz="1800" smtClean="0">
                <a:ea typeface="宋体" pitchFamily="2" charset="-122"/>
              </a:rPr>
              <a:t>第一次迭代就可交付能工作的版本，风险发现的早</a:t>
            </a:r>
            <a:r>
              <a:rPr lang="en-US" altLang="zh-CN" sz="1800" smtClean="0">
                <a:ea typeface="宋体" pitchFamily="2" charset="-122"/>
              </a:rPr>
              <a:t>. </a:t>
            </a:r>
          </a:p>
        </p:txBody>
      </p:sp>
      <p:sp>
        <p:nvSpPr>
          <p:cNvPr id="440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CBF3C82E-B38C-4266-B9AA-4863BE376334}" type="slidenum">
              <a:rPr lang="en-GB" altLang="zh-CN" sz="1100" smtClean="0">
                <a:solidFill>
                  <a:srgbClr val="636363"/>
                </a:solidFill>
              </a:rPr>
              <a:pPr eaLnBrk="1" hangingPunct="1"/>
              <a:t>20</a:t>
            </a:fld>
            <a:endParaRPr lang="en-GB" altLang="zh-CN" sz="1100" smtClean="0">
              <a:solidFill>
                <a:srgbClr val="63636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敏捷 与</a:t>
            </a:r>
            <a:r>
              <a:rPr lang="en-US" altLang="zh-CN" smtClean="0"/>
              <a:t>CMMI</a:t>
            </a:r>
            <a:r>
              <a:rPr lang="zh-CN" altLang="en-US" smtClean="0"/>
              <a:t>双剑合璧</a:t>
            </a:r>
          </a:p>
        </p:txBody>
      </p:sp>
      <p:sp>
        <p:nvSpPr>
          <p:cNvPr id="45059" name="内容占位符 2"/>
          <p:cNvSpPr>
            <a:spLocks noGrp="1"/>
          </p:cNvSpPr>
          <p:nvPr>
            <p:ph sz="half" idx="1"/>
          </p:nvPr>
        </p:nvSpPr>
        <p:spPr>
          <a:xfrm>
            <a:off x="5399088" y="1498600"/>
            <a:ext cx="3744912" cy="4916488"/>
          </a:xfrm>
        </p:spPr>
        <p:txBody>
          <a:bodyPr/>
          <a:lstStyle/>
          <a:p>
            <a:r>
              <a:rPr lang="en-US" altLang="zh-CN" sz="2000" smtClean="0">
                <a:latin typeface="楷体" pitchFamily="49" charset="-122"/>
                <a:ea typeface="楷体" pitchFamily="49" charset="-122"/>
              </a:rPr>
              <a:t>CMMI</a:t>
            </a:r>
            <a:r>
              <a:rPr lang="zh-CN" altLang="en-US" sz="2000" smtClean="0">
                <a:latin typeface="楷体" pitchFamily="49" charset="-122"/>
                <a:ea typeface="楷体" pitchFamily="49" charset="-122"/>
              </a:rPr>
              <a:t>更加关注于流程，敏捷更加关注于人</a:t>
            </a:r>
            <a:endParaRPr lang="en-US" altLang="zh-CN" sz="2000" smtClean="0">
              <a:latin typeface="楷体" pitchFamily="49" charset="-122"/>
              <a:ea typeface="楷体" pitchFamily="49" charset="-122"/>
            </a:endParaRPr>
          </a:p>
          <a:p>
            <a:r>
              <a:rPr lang="en-US" altLang="zh-CN" sz="2000" smtClean="0">
                <a:latin typeface="楷体" pitchFamily="49" charset="-122"/>
                <a:ea typeface="楷体" pitchFamily="49" charset="-122"/>
              </a:rPr>
              <a:t>CMMI</a:t>
            </a:r>
            <a:r>
              <a:rPr lang="zh-CN" altLang="en-US" sz="2000" smtClean="0">
                <a:latin typeface="楷体" pitchFamily="49" charset="-122"/>
                <a:ea typeface="楷体" pitchFamily="49" charset="-122"/>
              </a:rPr>
              <a:t>自顶向下，敏捷自底向上</a:t>
            </a:r>
            <a:endParaRPr lang="en-US" altLang="zh-CN" sz="2000" smtClean="0">
              <a:latin typeface="楷体" pitchFamily="49" charset="-122"/>
              <a:ea typeface="楷体" pitchFamily="49" charset="-122"/>
            </a:endParaRPr>
          </a:p>
          <a:p>
            <a:r>
              <a:rPr lang="zh-CN" altLang="en-US" sz="2000" smtClean="0">
                <a:latin typeface="楷体" pitchFamily="49" charset="-122"/>
                <a:ea typeface="楷体" pitchFamily="49" charset="-122"/>
              </a:rPr>
              <a:t>敏捷并不排斥必要的文档</a:t>
            </a:r>
            <a:endParaRPr lang="en-US" altLang="zh-CN" sz="2000" smtClean="0">
              <a:latin typeface="楷体" pitchFamily="49" charset="-122"/>
              <a:ea typeface="楷体" pitchFamily="49" charset="-122"/>
            </a:endParaRPr>
          </a:p>
          <a:p>
            <a:r>
              <a:rPr lang="zh-CN" altLang="en-US" sz="2000" smtClean="0">
                <a:latin typeface="楷体" pitchFamily="49" charset="-122"/>
                <a:ea typeface="楷体" pitchFamily="49" charset="-122"/>
              </a:rPr>
              <a:t>敏捷的很多实践是对</a:t>
            </a:r>
            <a:r>
              <a:rPr lang="en-US" altLang="zh-CN" sz="2000" smtClean="0">
                <a:latin typeface="楷体" pitchFamily="49" charset="-122"/>
                <a:ea typeface="楷体" pitchFamily="49" charset="-122"/>
              </a:rPr>
              <a:t>CMMI</a:t>
            </a:r>
            <a:r>
              <a:rPr lang="zh-CN" altLang="en-US" sz="2000" smtClean="0">
                <a:latin typeface="楷体" pitchFamily="49" charset="-122"/>
                <a:ea typeface="楷体" pitchFamily="49" charset="-122"/>
              </a:rPr>
              <a:t>的一种实现，比如</a:t>
            </a:r>
            <a:r>
              <a:rPr lang="en-US" altLang="zh-CN" sz="2000" smtClean="0">
                <a:latin typeface="楷体" pitchFamily="49" charset="-122"/>
                <a:ea typeface="楷体" pitchFamily="49" charset="-122"/>
              </a:rPr>
              <a:t>sprint</a:t>
            </a:r>
            <a:r>
              <a:rPr lang="zh-CN" altLang="en-US" sz="2000" smtClean="0">
                <a:latin typeface="楷体" pitchFamily="49" charset="-122"/>
                <a:ea typeface="楷体" pitchFamily="49" charset="-122"/>
              </a:rPr>
              <a:t>计划会议就是</a:t>
            </a:r>
            <a:r>
              <a:rPr lang="en-US" altLang="zh-CN" sz="2000" smtClean="0">
                <a:latin typeface="楷体" pitchFamily="49" charset="-122"/>
                <a:ea typeface="楷体" pitchFamily="49" charset="-122"/>
              </a:rPr>
              <a:t>PP</a:t>
            </a:r>
            <a:r>
              <a:rPr lang="zh-CN" altLang="en-US" sz="2000" smtClean="0">
                <a:latin typeface="楷体" pitchFamily="49" charset="-122"/>
                <a:ea typeface="楷体" pitchFamily="49" charset="-122"/>
              </a:rPr>
              <a:t>的实现，每日例会就是在做</a:t>
            </a:r>
            <a:r>
              <a:rPr lang="en-US" altLang="zh-CN" sz="2000" smtClean="0">
                <a:latin typeface="楷体" pitchFamily="49" charset="-122"/>
                <a:ea typeface="楷体" pitchFamily="49" charset="-122"/>
              </a:rPr>
              <a:t>PMC</a:t>
            </a:r>
          </a:p>
          <a:p>
            <a:r>
              <a:rPr lang="zh-CN" altLang="en-US" sz="2000" smtClean="0">
                <a:latin typeface="楷体" pitchFamily="49" charset="-122"/>
                <a:ea typeface="楷体" pitchFamily="49" charset="-122"/>
              </a:rPr>
              <a:t>很多</a:t>
            </a:r>
            <a:r>
              <a:rPr lang="en-US" altLang="zh-CN" sz="2000" smtClean="0">
                <a:latin typeface="楷体" pitchFamily="49" charset="-122"/>
                <a:ea typeface="楷体" pitchFamily="49" charset="-122"/>
              </a:rPr>
              <a:t>CMMI4~5</a:t>
            </a:r>
            <a:r>
              <a:rPr lang="zh-CN" altLang="en-US" sz="2000" smtClean="0">
                <a:latin typeface="楷体" pitchFamily="49" charset="-122"/>
                <a:ea typeface="楷体" pitchFamily="49" charset="-122"/>
              </a:rPr>
              <a:t>级的公司也在应用敏捷，比如说宝信、华为</a:t>
            </a:r>
            <a:endParaRPr lang="en-US" altLang="zh-CN" sz="2000" smtClean="0">
              <a:latin typeface="楷体" pitchFamily="49" charset="-122"/>
              <a:ea typeface="楷体" pitchFamily="49" charset="-122"/>
            </a:endParaRPr>
          </a:p>
          <a:p>
            <a:r>
              <a:rPr lang="zh-CN" altLang="en-US" sz="2000" smtClean="0">
                <a:latin typeface="楷体" pitchFamily="49" charset="-122"/>
                <a:ea typeface="楷体" pitchFamily="49" charset="-122"/>
              </a:rPr>
              <a:t>项目级的敏捷实践通过</a:t>
            </a:r>
            <a:r>
              <a:rPr lang="en-US" altLang="zh-CN" sz="2000" smtClean="0">
                <a:latin typeface="楷体" pitchFamily="49" charset="-122"/>
                <a:ea typeface="楷体" pitchFamily="49" charset="-122"/>
              </a:rPr>
              <a:t>CMMI</a:t>
            </a:r>
            <a:r>
              <a:rPr lang="zh-CN" altLang="en-US" sz="2000" smtClean="0">
                <a:latin typeface="楷体" pitchFamily="49" charset="-122"/>
                <a:ea typeface="楷体" pitchFamily="49" charset="-122"/>
              </a:rPr>
              <a:t>可以在组织级得以重用</a:t>
            </a:r>
            <a:endParaRPr lang="en-US" altLang="zh-CN" sz="2000" smtClean="0">
              <a:latin typeface="楷体" pitchFamily="49" charset="-122"/>
              <a:ea typeface="楷体" pitchFamily="49" charset="-122"/>
            </a:endParaRPr>
          </a:p>
          <a:p>
            <a:endParaRPr lang="zh-CN" altLang="en-US" sz="2000" smtClean="0">
              <a:latin typeface="楷体" pitchFamily="49" charset="-122"/>
              <a:ea typeface="楷体" pitchFamily="49" charset="-122"/>
            </a:endParaRPr>
          </a:p>
        </p:txBody>
      </p:sp>
      <p:sp>
        <p:nvSpPr>
          <p:cNvPr id="4506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1359860-3FCE-439F-8C8D-BF730E4EBF3D}" type="slidenum">
              <a:rPr lang="en-GB" altLang="zh-CN" sz="1100" smtClean="0">
                <a:solidFill>
                  <a:srgbClr val="636363"/>
                </a:solidFill>
              </a:rPr>
              <a:pPr eaLnBrk="1" hangingPunct="1"/>
              <a:t>21</a:t>
            </a:fld>
            <a:endParaRPr lang="en-GB" altLang="zh-CN" sz="1100" smtClean="0">
              <a:solidFill>
                <a:srgbClr val="636363"/>
              </a:solidFill>
            </a:endParaRPr>
          </a:p>
        </p:txBody>
      </p:sp>
      <p:pic>
        <p:nvPicPr>
          <p:cNvPr id="45061" name="Picture 2" descr="http://image18.360doc.com/DownloadImg/2010/11/2922/7218580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1746250"/>
            <a:ext cx="5151437"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TW" smtClean="0">
                <a:latin typeface="Times New Roman" pitchFamily="18" charset="0"/>
                <a:ea typeface="DFKai-SB" pitchFamily="65" charset="-120"/>
              </a:rPr>
              <a:t>eXtreme Programming</a:t>
            </a:r>
          </a:p>
        </p:txBody>
      </p:sp>
      <p:sp>
        <p:nvSpPr>
          <p:cNvPr id="46083" name="Rectangle 3"/>
          <p:cNvSpPr>
            <a:spLocks noGrp="1" noChangeArrowheads="1"/>
          </p:cNvSpPr>
          <p:nvPr>
            <p:ph idx="1"/>
          </p:nvPr>
        </p:nvSpPr>
        <p:spPr>
          <a:xfrm>
            <a:off x="0" y="1600200"/>
            <a:ext cx="5326063" cy="4686300"/>
          </a:xfrm>
        </p:spPr>
        <p:txBody>
          <a:bodyPr/>
          <a:lstStyle/>
          <a:p>
            <a:pPr eaLnBrk="1" hangingPunct="1">
              <a:lnSpc>
                <a:spcPct val="90000"/>
              </a:lnSpc>
            </a:pPr>
            <a:r>
              <a:rPr lang="en-US" altLang="zh-TW" sz="2000" smtClean="0">
                <a:latin typeface="华文仿宋" pitchFamily="2" charset="-122"/>
                <a:ea typeface="华文仿宋" pitchFamily="2" charset="-122"/>
              </a:rPr>
              <a:t>XP</a:t>
            </a:r>
            <a:r>
              <a:rPr lang="zh-CN" altLang="en-US" sz="2000" smtClean="0">
                <a:latin typeface="华文仿宋" pitchFamily="2" charset="-122"/>
                <a:ea typeface="华文仿宋" pitchFamily="2" charset="-122"/>
              </a:rPr>
              <a:t>我们一般称为极限编程，是最轻量级的开发流程。</a:t>
            </a:r>
            <a:endParaRPr lang="zh-TW" altLang="en-US" sz="2000" smtClean="0">
              <a:latin typeface="华文仿宋" pitchFamily="2" charset="-122"/>
              <a:ea typeface="华文仿宋" pitchFamily="2" charset="-122"/>
            </a:endParaRPr>
          </a:p>
          <a:p>
            <a:pPr eaLnBrk="1" hangingPunct="1">
              <a:lnSpc>
                <a:spcPct val="90000"/>
              </a:lnSpc>
            </a:pPr>
            <a:r>
              <a:rPr lang="zh-TW" altLang="en-US" sz="2000" smtClean="0">
                <a:latin typeface="华文仿宋" pitchFamily="2" charset="-122"/>
                <a:ea typeface="华文仿宋" pitchFamily="2" charset="-122"/>
              </a:rPr>
              <a:t>最主要的精神是</a:t>
            </a:r>
          </a:p>
          <a:p>
            <a:pPr lvl="1" eaLnBrk="1" hangingPunct="1">
              <a:lnSpc>
                <a:spcPct val="90000"/>
              </a:lnSpc>
            </a:pPr>
            <a:r>
              <a:rPr lang="en-US" altLang="zh-TW" sz="1800" smtClean="0">
                <a:latin typeface="华文仿宋" pitchFamily="2" charset="-122"/>
                <a:ea typeface="华文仿宋" pitchFamily="2" charset="-122"/>
              </a:rPr>
              <a:t>『</a:t>
            </a:r>
            <a:r>
              <a:rPr lang="zh-CN" altLang="en-US" sz="1800" smtClean="0">
                <a:latin typeface="华文仿宋" pitchFamily="2" charset="-122"/>
                <a:ea typeface="华文仿宋" pitchFamily="2" charset="-122"/>
              </a:rPr>
              <a:t>在客户有系统需求时，给予及时满意的可执行程序</a:t>
            </a:r>
            <a:r>
              <a:rPr lang="en-US" altLang="zh-TW" sz="1800" smtClean="0">
                <a:latin typeface="华文仿宋" pitchFamily="2" charset="-122"/>
                <a:ea typeface="华文仿宋" pitchFamily="2" charset="-122"/>
              </a:rPr>
              <a:t>』</a:t>
            </a:r>
            <a:r>
              <a:rPr lang="zh-CN" altLang="en-US" sz="1800" smtClean="0">
                <a:latin typeface="华文仿宋" pitchFamily="2" charset="-122"/>
                <a:ea typeface="华文仿宋" pitchFamily="2" charset="-122"/>
              </a:rPr>
              <a:t>，所以最适合需求快速变动的项目。</a:t>
            </a:r>
            <a:endParaRPr lang="zh-TW" altLang="en-US" sz="1800" smtClean="0">
              <a:latin typeface="华文仿宋" pitchFamily="2" charset="-122"/>
              <a:ea typeface="华文仿宋" pitchFamily="2" charset="-122"/>
            </a:endParaRPr>
          </a:p>
          <a:p>
            <a:pPr eaLnBrk="1" hangingPunct="1">
              <a:lnSpc>
                <a:spcPct val="90000"/>
              </a:lnSpc>
            </a:pPr>
            <a:r>
              <a:rPr lang="zh-CN" altLang="en-US" sz="2000" smtClean="0">
                <a:latin typeface="华文仿宋" pitchFamily="2" charset="-122"/>
                <a:ea typeface="华文仿宋" pitchFamily="2" charset="-122"/>
              </a:rPr>
              <a:t>它强调客户所要的是</a:t>
            </a:r>
            <a:endParaRPr lang="zh-TW" altLang="en-US" sz="2000" smtClean="0">
              <a:latin typeface="华文仿宋" pitchFamily="2" charset="-122"/>
              <a:ea typeface="华文仿宋" pitchFamily="2" charset="-122"/>
            </a:endParaRPr>
          </a:p>
          <a:p>
            <a:pPr lvl="1" eaLnBrk="1" hangingPunct="1">
              <a:lnSpc>
                <a:spcPct val="90000"/>
              </a:lnSpc>
            </a:pPr>
            <a:r>
              <a:rPr lang="en-US" altLang="zh-TW" sz="1800" smtClean="0">
                <a:latin typeface="华文仿宋" pitchFamily="2" charset="-122"/>
                <a:ea typeface="华文仿宋" pitchFamily="2" charset="-122"/>
              </a:rPr>
              <a:t>workable</a:t>
            </a:r>
            <a:r>
              <a:rPr lang="zh-CN" altLang="en-US" sz="1800" smtClean="0">
                <a:latin typeface="华文仿宋" pitchFamily="2" charset="-122"/>
                <a:ea typeface="华文仿宋" pitchFamily="2" charset="-122"/>
              </a:rPr>
              <a:t>的执行码，所以把与撰写程序无关的工作降至最低，并要求客户与开发人员最好以</a:t>
            </a:r>
            <a:r>
              <a:rPr lang="en-US" altLang="zh-TW" sz="1800" smtClean="0">
                <a:latin typeface="华文仿宋" pitchFamily="2" charset="-122"/>
                <a:ea typeface="华文仿宋" pitchFamily="2" charset="-122"/>
              </a:rPr>
              <a:t>side-by-side</a:t>
            </a:r>
            <a:r>
              <a:rPr lang="zh-TW" altLang="en-US" sz="1800" smtClean="0">
                <a:latin typeface="华文仿宋" pitchFamily="2" charset="-122"/>
                <a:ea typeface="华文仿宋" pitchFamily="2" charset="-122"/>
              </a:rPr>
              <a:t>的方式一起工作。</a:t>
            </a:r>
            <a:endParaRPr lang="en-US" altLang="zh-TW" sz="1800" smtClean="0">
              <a:latin typeface="华文仿宋" pitchFamily="2" charset="-122"/>
              <a:ea typeface="华文仿宋" pitchFamily="2" charset="-122"/>
            </a:endParaRPr>
          </a:p>
          <a:p>
            <a:pPr eaLnBrk="1" hangingPunct="1">
              <a:lnSpc>
                <a:spcPct val="90000"/>
              </a:lnSpc>
            </a:pPr>
            <a:r>
              <a:rPr lang="en-US" altLang="zh-TW" sz="2200" smtClean="0">
                <a:latin typeface="华文仿宋" pitchFamily="2" charset="-122"/>
                <a:ea typeface="华文仿宋" pitchFamily="2" charset="-122"/>
              </a:rPr>
              <a:t>XP</a:t>
            </a:r>
            <a:r>
              <a:rPr lang="zh-CN" altLang="en-US" sz="2200" smtClean="0">
                <a:latin typeface="华文仿宋" pitchFamily="2" charset="-122"/>
                <a:ea typeface="华文仿宋" pitchFamily="2" charset="-122"/>
              </a:rPr>
              <a:t>的实践包括：</a:t>
            </a:r>
            <a:endParaRPr lang="en-US" altLang="zh-CN" sz="2200" smtClean="0">
              <a:latin typeface="华文仿宋" pitchFamily="2" charset="-122"/>
              <a:ea typeface="华文仿宋" pitchFamily="2" charset="-122"/>
            </a:endParaRPr>
          </a:p>
          <a:p>
            <a:pPr lvl="1" eaLnBrk="1" hangingPunct="1">
              <a:lnSpc>
                <a:spcPct val="90000"/>
              </a:lnSpc>
            </a:pPr>
            <a:r>
              <a:rPr lang="zh-CN" altLang="en-US" sz="1800" smtClean="0">
                <a:latin typeface="华文仿宋" pitchFamily="2" charset="-122"/>
                <a:ea typeface="华文仿宋" pitchFamily="2" charset="-122"/>
              </a:rPr>
              <a:t>完整团队、计划游戏、客户测试</a:t>
            </a:r>
          </a:p>
          <a:p>
            <a:pPr lvl="1" eaLnBrk="1" hangingPunct="1">
              <a:lnSpc>
                <a:spcPct val="90000"/>
              </a:lnSpc>
            </a:pPr>
            <a:r>
              <a:rPr lang="zh-CN" altLang="en-US" sz="1800" smtClean="0">
                <a:latin typeface="华文仿宋" pitchFamily="2" charset="-122"/>
                <a:ea typeface="华文仿宋" pitchFamily="2" charset="-122"/>
              </a:rPr>
              <a:t>简单设计、结对编程、测试驱动开发</a:t>
            </a:r>
          </a:p>
          <a:p>
            <a:pPr lvl="1" eaLnBrk="1" hangingPunct="1">
              <a:lnSpc>
                <a:spcPct val="90000"/>
              </a:lnSpc>
            </a:pPr>
            <a:r>
              <a:rPr lang="zh-CN" altLang="en-US" sz="1800" smtClean="0">
                <a:latin typeface="华文仿宋" pitchFamily="2" charset="-122"/>
                <a:ea typeface="华文仿宋" pitchFamily="2" charset="-122"/>
              </a:rPr>
              <a:t>改进设计、持续集成、集体代码所有权</a:t>
            </a:r>
          </a:p>
          <a:p>
            <a:pPr lvl="1" eaLnBrk="1" hangingPunct="1">
              <a:lnSpc>
                <a:spcPct val="90000"/>
              </a:lnSpc>
            </a:pPr>
            <a:r>
              <a:rPr lang="zh-CN" altLang="en-US" sz="1800" smtClean="0">
                <a:latin typeface="华文仿宋" pitchFamily="2" charset="-122"/>
                <a:ea typeface="华文仿宋" pitchFamily="2" charset="-122"/>
              </a:rPr>
              <a:t>编码标准、隐喻、可持续的速度</a:t>
            </a:r>
            <a:endParaRPr lang="zh-TW" altLang="en-US" sz="1800" smtClean="0">
              <a:latin typeface="华文仿宋" pitchFamily="2" charset="-122"/>
              <a:ea typeface="华文仿宋" pitchFamily="2" charset="-122"/>
            </a:endParaRPr>
          </a:p>
          <a:p>
            <a:pPr eaLnBrk="1" hangingPunct="1">
              <a:lnSpc>
                <a:spcPct val="90000"/>
              </a:lnSpc>
            </a:pPr>
            <a:endParaRPr lang="en-US" altLang="zh-TW" sz="2000" smtClean="0">
              <a:latin typeface="Times New Roman" pitchFamily="18" charset="0"/>
              <a:ea typeface="DFKai-SB" pitchFamily="65" charset="-120"/>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2466975"/>
            <a:ext cx="3938587"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mtClean="0"/>
              <a:t>Scrum</a:t>
            </a:r>
            <a:r>
              <a:rPr lang="zh-CN" altLang="en-US" smtClean="0"/>
              <a:t>开发流程</a:t>
            </a:r>
            <a:endParaRPr lang="en-US" altLang="zh-CN" smtClean="0">
              <a:ea typeface="宋体" pitchFamily="2" charset="-122"/>
            </a:endParaRPr>
          </a:p>
        </p:txBody>
      </p:sp>
      <p:sp>
        <p:nvSpPr>
          <p:cNvPr id="47107"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47108"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A4BB48D8-D7A5-4AFE-A8D5-D97EC6ABE2E6}" type="slidenum">
              <a:rPr lang="zh-CN" altLang="en-US" sz="1100" smtClean="0">
                <a:solidFill>
                  <a:srgbClr val="636363"/>
                </a:solidFill>
              </a:rPr>
              <a:pPr eaLnBrk="1" hangingPunct="1"/>
              <a:t>23</a:t>
            </a:fld>
            <a:endParaRPr lang="zh-CN" altLang="en-US" sz="1100" smtClean="0">
              <a:solidFill>
                <a:srgbClr val="636363"/>
              </a:solidFill>
            </a:endParaRPr>
          </a:p>
        </p:txBody>
      </p:sp>
      <p:pic>
        <p:nvPicPr>
          <p:cNvPr id="471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557338"/>
            <a:ext cx="85915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
          <p:cNvSpPr>
            <a:spLocks noGrp="1" noChangeArrowheads="1"/>
          </p:cNvSpPr>
          <p:nvPr>
            <p:ph type="title"/>
          </p:nvPr>
        </p:nvSpPr>
        <p:spPr/>
        <p:txBody>
          <a:bodyPr/>
          <a:lstStyle/>
          <a:p>
            <a:pPr eaLnBrk="1" hangingPunct="1"/>
            <a:r>
              <a:rPr lang="zh-CN" altLang="en-US" smtClean="0">
                <a:ea typeface="宋体" pitchFamily="2" charset="-122"/>
              </a:rPr>
              <a:t>为什么采用敏捷</a:t>
            </a:r>
            <a:r>
              <a:rPr lang="en-US" altLang="zh-CN" smtClean="0">
                <a:ea typeface="宋体" pitchFamily="2" charset="-122"/>
              </a:rPr>
              <a:t>? –</a:t>
            </a:r>
            <a:r>
              <a:rPr lang="zh-CN" altLang="en-US" smtClean="0">
                <a:ea typeface="宋体" pitchFamily="2" charset="-122"/>
              </a:rPr>
              <a:t>预期的收益  </a:t>
            </a:r>
            <a:endParaRPr lang="en-US" altLang="zh-CN" smtClean="0">
              <a:ea typeface="宋体" pitchFamily="2" charset="-122"/>
            </a:endParaRPr>
          </a:p>
        </p:txBody>
      </p:sp>
      <p:sp>
        <p:nvSpPr>
          <p:cNvPr id="16395" name="Rectangle 11"/>
          <p:cNvSpPr>
            <a:spLocks noGrp="1"/>
          </p:cNvSpPr>
          <p:nvPr>
            <p:ph idx="1"/>
          </p:nvPr>
        </p:nvSpPr>
        <p:spPr/>
        <p:txBody>
          <a:bodyPr rtlCol="0">
            <a:normAutofit fontScale="70000" lnSpcReduction="20000"/>
          </a:bodyPr>
          <a:lstStyle/>
          <a:p>
            <a:pPr eaLnBrk="1" fontAlgn="auto" hangingPunct="1">
              <a:spcAft>
                <a:spcPts val="0"/>
              </a:spcAft>
              <a:buFont typeface="Wingdings 2"/>
              <a:buChar char="ß"/>
              <a:defRPr/>
            </a:pPr>
            <a:r>
              <a:rPr lang="zh-CN" altLang="en-US">
                <a:ea typeface="宋体" charset="-122"/>
              </a:rPr>
              <a:t>采用敏捷方法得当的话，可以：</a:t>
            </a:r>
          </a:p>
          <a:p>
            <a:pPr lvl="1" eaLnBrk="1" fontAlgn="auto" hangingPunct="1">
              <a:spcAft>
                <a:spcPts val="0"/>
              </a:spcAft>
              <a:buFont typeface="Wingdings 2"/>
              <a:buChar char="Þ"/>
              <a:defRPr/>
            </a:pPr>
            <a:r>
              <a:rPr lang="zh-CN" altLang="en-US">
                <a:ea typeface="宋体" charset="-122"/>
              </a:rPr>
              <a:t>更加透明</a:t>
            </a:r>
            <a:r>
              <a:rPr lang="en-US" altLang="zh-CN">
                <a:ea typeface="宋体" charset="-122"/>
              </a:rPr>
              <a:t>; </a:t>
            </a:r>
            <a:r>
              <a:rPr lang="zh-CN" altLang="en-US">
                <a:ea typeface="宋体" charset="-122"/>
              </a:rPr>
              <a:t>随时跟踪项目的状态和进展情况，及早发现问题和风险 </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快速交付</a:t>
            </a:r>
            <a:r>
              <a:rPr lang="en-US" altLang="zh-CN">
                <a:ea typeface="宋体" charset="-122"/>
              </a:rPr>
              <a:t>, </a:t>
            </a:r>
            <a:r>
              <a:rPr lang="zh-CN" altLang="en-US">
                <a:ea typeface="宋体" charset="-122"/>
              </a:rPr>
              <a:t>每次迭代都能交付可运行的软件</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最高风险和最高优先级的需求，最优先进行开发</a:t>
            </a:r>
            <a:r>
              <a:rPr lang="en-US" altLang="zh-CN">
                <a:ea typeface="宋体" charset="-122"/>
                <a:sym typeface="Wingdings" pitchFamily="2" charset="2"/>
              </a:rPr>
              <a:t>.</a:t>
            </a:r>
            <a:endParaRPr lang="en-US" altLang="zh-CN">
              <a:ea typeface="宋体" charset="-122"/>
            </a:endParaRPr>
          </a:p>
          <a:p>
            <a:pPr lvl="1" eaLnBrk="1" fontAlgn="auto" hangingPunct="1">
              <a:spcAft>
                <a:spcPts val="0"/>
              </a:spcAft>
              <a:buFont typeface="Wingdings 2"/>
              <a:buChar char="Þ"/>
              <a:defRPr/>
            </a:pPr>
            <a:r>
              <a:rPr lang="zh-CN" altLang="en-US">
                <a:ea typeface="宋体" charset="-122"/>
              </a:rPr>
              <a:t>改善应对变更能力</a:t>
            </a:r>
            <a:r>
              <a:rPr lang="en-US" altLang="zh-CN">
                <a:ea typeface="宋体" charset="-122"/>
              </a:rPr>
              <a:t>, </a:t>
            </a:r>
            <a:r>
              <a:rPr lang="zh-CN" altLang="en-US">
                <a:ea typeface="宋体" charset="-122"/>
              </a:rPr>
              <a:t>减少大量的重计划</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改善项目沟通</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更好的客户参与</a:t>
            </a:r>
            <a:r>
              <a:rPr lang="en-US" altLang="zh-CN">
                <a:ea typeface="宋体" charset="-122"/>
              </a:rPr>
              <a:t>, </a:t>
            </a:r>
            <a:r>
              <a:rPr lang="zh-CN" altLang="en-US">
                <a:ea typeface="宋体" charset="-122"/>
              </a:rPr>
              <a:t>避免错误的假设</a:t>
            </a:r>
            <a:r>
              <a:rPr lang="en-US" altLang="zh-CN">
                <a:ea typeface="宋体" charset="-122"/>
              </a:rPr>
              <a:t>.</a:t>
            </a:r>
          </a:p>
          <a:p>
            <a:pPr eaLnBrk="1" fontAlgn="auto" hangingPunct="1">
              <a:spcAft>
                <a:spcPts val="0"/>
              </a:spcAft>
              <a:buFont typeface="Wingdings 2"/>
              <a:buChar char="ß"/>
              <a:defRPr/>
            </a:pPr>
            <a:r>
              <a:rPr lang="zh-CN" altLang="en-US">
                <a:ea typeface="宋体" charset="-122"/>
              </a:rPr>
              <a:t>总之</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提高了生产率</a:t>
            </a:r>
            <a:r>
              <a:rPr lang="en-US" altLang="zh-CN">
                <a:ea typeface="宋体" charset="-122"/>
              </a:rPr>
              <a:t>; </a:t>
            </a:r>
            <a:r>
              <a:rPr lang="zh-CN" altLang="en-US">
                <a:ea typeface="宋体" charset="-122"/>
              </a:rPr>
              <a:t>减少“浪费” （不需要的文档，重复工作等） ，项目的每次迭代都有明确的目标</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提高客户满意度</a:t>
            </a:r>
            <a:r>
              <a:rPr lang="en-US" altLang="zh-CN">
                <a:ea typeface="宋体" charset="-122"/>
              </a:rPr>
              <a:t>; </a:t>
            </a:r>
            <a:r>
              <a:rPr lang="zh-CN" altLang="en-US">
                <a:ea typeface="宋体" charset="-122"/>
              </a:rPr>
              <a:t>短期内产生成效</a:t>
            </a:r>
            <a:r>
              <a:rPr lang="en-US" altLang="zh-CN">
                <a:ea typeface="宋体" charset="-122"/>
              </a:rPr>
              <a:t>, </a:t>
            </a:r>
            <a:r>
              <a:rPr lang="zh-CN" altLang="en-US">
                <a:ea typeface="宋体" charset="-122"/>
              </a:rPr>
              <a:t>按预期交付软件</a:t>
            </a:r>
            <a:r>
              <a:rPr lang="en-US" altLang="zh-CN">
                <a:ea typeface="宋体" charset="-122"/>
              </a:rPr>
              <a:t>, </a:t>
            </a:r>
            <a:r>
              <a:rPr lang="zh-CN" altLang="en-US">
                <a:ea typeface="宋体" charset="-122"/>
              </a:rPr>
              <a:t>每次迭代结束产生可以运行的软件</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改善员工的满意度</a:t>
            </a:r>
            <a:r>
              <a:rPr lang="en-US" altLang="zh-CN">
                <a:ea typeface="宋体" charset="-122"/>
              </a:rPr>
              <a:t>; </a:t>
            </a:r>
            <a:r>
              <a:rPr lang="zh-CN" altLang="en-US">
                <a:ea typeface="宋体" charset="-122"/>
              </a:rPr>
              <a:t>团队精神，减少官僚，能够规划和管理自己的工作，减少“恐慌” ，稳定的工作量（可持续的步伐）</a:t>
            </a:r>
            <a:r>
              <a:rPr lang="en-US" altLang="zh-CN">
                <a:ea typeface="宋体" charset="-122"/>
              </a:rPr>
              <a:t>. </a:t>
            </a:r>
          </a:p>
        </p:txBody>
      </p:sp>
      <p:sp>
        <p:nvSpPr>
          <p:cNvPr id="4813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995D757-1273-4301-AFFE-AA03DF8EEF21}" type="slidenum">
              <a:rPr lang="en-GB" altLang="zh-CN" sz="1100" smtClean="0">
                <a:solidFill>
                  <a:srgbClr val="636363"/>
                </a:solidFill>
              </a:rPr>
              <a:pPr eaLnBrk="1" hangingPunct="1"/>
              <a:t>24</a:t>
            </a:fld>
            <a:endParaRPr lang="en-GB" altLang="zh-CN" sz="1100" smtClean="0">
              <a:solidFill>
                <a:srgbClr val="63636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p>
          <a:p>
            <a:pPr eaLnBrk="1" fontAlgn="auto" hangingPunct="1">
              <a:spcAft>
                <a:spcPts val="0"/>
              </a:spcAft>
              <a:buFont typeface="Wingdings 2"/>
              <a:buChar char="ß"/>
              <a:defRPr/>
            </a:pPr>
            <a:r>
              <a:rPr lang="zh-CN" altLang="en-US" dirty="0" smtClean="0">
                <a:ea typeface="宋体" charset="-122"/>
              </a:rPr>
              <a:t>敏捷方法是什么？</a:t>
            </a:r>
          </a:p>
          <a:p>
            <a:pPr eaLnBrk="1" fontAlgn="auto" hangingPunct="1">
              <a:spcAft>
                <a:spcPts val="0"/>
              </a:spcAft>
              <a:buFont typeface="Wingdings 2"/>
              <a:buChar char="ß"/>
              <a:defRPr/>
            </a:pPr>
            <a:r>
              <a:rPr lang="zh-CN" altLang="en-US" b="1" i="1" dirty="0" smtClean="0">
                <a:solidFill>
                  <a:srgbClr val="FF0000"/>
                </a:solidFill>
                <a:ea typeface="宋体" charset="-122"/>
              </a:rPr>
              <a:t>敏捷方法的实践</a:t>
            </a:r>
            <a:r>
              <a:rPr lang="zh-CN" altLang="en-US" dirty="0" smtClean="0">
                <a:ea typeface="宋体" charset="-122"/>
              </a:rPr>
              <a:t> </a:t>
            </a:r>
            <a:endParaRPr lang="zh-CN" altLang="en-US" dirty="0">
              <a:ea typeface="宋体" charset="-122"/>
            </a:endParaRPr>
          </a:p>
          <a:p>
            <a:pPr eaLnBrk="1" fontAlgn="auto" hangingPunct="1">
              <a:spcAft>
                <a:spcPts val="0"/>
              </a:spcAft>
              <a:buFont typeface="Wingdings 2"/>
              <a:buChar char="ß"/>
              <a:defRPr/>
            </a:pPr>
            <a:r>
              <a:rPr lang="en-US" altLang="zh-CN" dirty="0">
                <a:ea typeface="宋体" charset="-122"/>
              </a:rPr>
              <a:t>Scrum</a:t>
            </a:r>
            <a:r>
              <a:rPr lang="zh-CN" altLang="en-US" dirty="0">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endParaRPr lang="zh-CN" altLang="en-US" dirty="0">
              <a:ea typeface="宋体" charset="-122"/>
            </a:endParaRP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4915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E10C5BB-213E-469B-A651-702E7F87B7FA}" type="slidenum">
              <a:rPr lang="en-GB" altLang="zh-CN" sz="1100" smtClean="0">
                <a:solidFill>
                  <a:srgbClr val="636363"/>
                </a:solidFill>
              </a:rPr>
              <a:pPr eaLnBrk="1" hangingPunct="1"/>
              <a:t>25</a:t>
            </a:fld>
            <a:endParaRPr lang="en-GB" altLang="zh-CN" sz="1100" smtClean="0">
              <a:solidFill>
                <a:srgbClr val="636363"/>
              </a:solidFill>
            </a:endParaRPr>
          </a:p>
        </p:txBody>
      </p:sp>
      <p:pic>
        <p:nvPicPr>
          <p:cNvPr id="4915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eaLnBrk="1" hangingPunct="1"/>
            <a:r>
              <a:rPr lang="zh-CN" altLang="en-US" smtClean="0">
                <a:ea typeface="宋体" pitchFamily="2" charset="-122"/>
              </a:rPr>
              <a:t>敏捷关键实践</a:t>
            </a:r>
            <a:r>
              <a:rPr lang="en-US" altLang="zh-CN" smtClean="0">
                <a:ea typeface="宋体" pitchFamily="2" charset="-122"/>
              </a:rPr>
              <a:t>1——</a:t>
            </a:r>
            <a:r>
              <a:rPr lang="zh-CN" altLang="en-US" smtClean="0">
                <a:ea typeface="宋体" pitchFamily="2" charset="-122"/>
              </a:rPr>
              <a:t>增量迭代</a:t>
            </a:r>
          </a:p>
        </p:txBody>
      </p:sp>
      <p:sp>
        <p:nvSpPr>
          <p:cNvPr id="50179" name="内容占位符 2"/>
          <p:cNvSpPr>
            <a:spLocks noGrp="1"/>
          </p:cNvSpPr>
          <p:nvPr>
            <p:ph idx="1"/>
          </p:nvPr>
        </p:nvSpPr>
        <p:spPr>
          <a:xfrm>
            <a:off x="457200" y="1600200"/>
            <a:ext cx="8229600" cy="2841625"/>
          </a:xfrm>
        </p:spPr>
        <p:txBody>
          <a:bodyPr/>
          <a:lstStyle/>
          <a:p>
            <a:pPr eaLnBrk="1" hangingPunct="1"/>
            <a:r>
              <a:rPr lang="zh-CN" altLang="en-US" sz="2400" smtClean="0"/>
              <a:t>每个迭代有一个大约为</a:t>
            </a:r>
            <a:r>
              <a:rPr lang="en-US" altLang="zh-CN" sz="2400" smtClean="0"/>
              <a:t>1</a:t>
            </a:r>
            <a:r>
              <a:rPr lang="zh-CN" altLang="en-US" sz="2400" smtClean="0"/>
              <a:t>～</a:t>
            </a:r>
            <a:r>
              <a:rPr lang="en-US" altLang="zh-CN" sz="2400" smtClean="0"/>
              <a:t>4</a:t>
            </a:r>
            <a:r>
              <a:rPr lang="zh-CN" altLang="en-US" sz="2400" smtClean="0"/>
              <a:t>周的时间框，在</a:t>
            </a:r>
            <a:r>
              <a:rPr lang="en-US" altLang="zh-CN" sz="2400" smtClean="0"/>
              <a:t>SCRUM</a:t>
            </a:r>
            <a:r>
              <a:rPr lang="zh-CN" altLang="en-US" sz="2400" smtClean="0"/>
              <a:t>里称为一次冲刺（超过</a:t>
            </a:r>
            <a:r>
              <a:rPr lang="en-US" altLang="zh-CN" sz="2400" smtClean="0"/>
              <a:t>1</a:t>
            </a:r>
            <a:r>
              <a:rPr lang="zh-CN" altLang="en-US" sz="2400" smtClean="0"/>
              <a:t>个月的详细计划往往偏差很大）</a:t>
            </a:r>
            <a:endParaRPr lang="en-US" altLang="zh-CN" sz="2400" smtClean="0"/>
          </a:p>
          <a:p>
            <a:pPr eaLnBrk="1" hangingPunct="1"/>
            <a:r>
              <a:rPr lang="zh-CN" altLang="en-US" sz="2400" smtClean="0"/>
              <a:t>每次迭代都应该有明确的目标</a:t>
            </a:r>
            <a:endParaRPr lang="en-US" altLang="zh-CN" sz="2400" smtClean="0"/>
          </a:p>
          <a:p>
            <a:pPr eaLnBrk="1" hangingPunct="1"/>
            <a:r>
              <a:rPr lang="zh-CN" altLang="en-US" sz="2400" smtClean="0"/>
              <a:t>每次迭代都应该有明确的可演示的工作成果</a:t>
            </a:r>
            <a:endParaRPr lang="en-US" altLang="zh-CN" sz="2400" smtClean="0"/>
          </a:p>
          <a:p>
            <a:pPr eaLnBrk="1" hangingPunct="1"/>
            <a:r>
              <a:rPr lang="zh-CN" altLang="en-US" sz="2400" smtClean="0"/>
              <a:t>迭代过程中项目团队应该尽量免受打扰</a:t>
            </a:r>
            <a:endParaRPr lang="en-US" altLang="zh-CN" sz="2400" smtClean="0"/>
          </a:p>
          <a:p>
            <a:pPr eaLnBrk="1" hangingPunct="1"/>
            <a:r>
              <a:rPr lang="zh-CN" altLang="en-US" sz="2400" smtClean="0"/>
              <a:t>迭代可以将项目的压力分解到每个小的阶段，风险也能同时分解</a:t>
            </a:r>
          </a:p>
        </p:txBody>
      </p:sp>
      <p:sp>
        <p:nvSpPr>
          <p:cNvPr id="5018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C94DB2C3-0263-44BC-B9F1-26E4DCF7E456}" type="slidenum">
              <a:rPr lang="en-GB" altLang="zh-CN" sz="1100" smtClean="0">
                <a:solidFill>
                  <a:srgbClr val="636363"/>
                </a:solidFill>
              </a:rPr>
              <a:pPr eaLnBrk="1" hangingPunct="1"/>
              <a:t>26</a:t>
            </a:fld>
            <a:endParaRPr lang="en-GB" altLang="zh-CN" sz="1100" smtClean="0">
              <a:solidFill>
                <a:srgbClr val="636363"/>
              </a:solidFill>
            </a:endParaRPr>
          </a:p>
        </p:txBody>
      </p:sp>
      <p:sp>
        <p:nvSpPr>
          <p:cNvPr id="5018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p>
            <a:endParaRPr lang="zh-CN" altLang="en-US"/>
          </a:p>
        </p:txBody>
      </p:sp>
      <p:pic>
        <p:nvPicPr>
          <p:cNvPr id="50182" name="Picture 6" descr="http://images.51cto.com/files/uploadimg/20100328/2126569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4479925"/>
            <a:ext cx="7729537"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
          <p:cNvSpPr>
            <a:spLocks noGrp="1" noChangeArrowheads="1"/>
          </p:cNvSpPr>
          <p:nvPr>
            <p:ph type="title"/>
          </p:nvPr>
        </p:nvSpPr>
        <p:spPr/>
        <p:txBody>
          <a:bodyPr/>
          <a:lstStyle/>
          <a:p>
            <a:pPr eaLnBrk="1" hangingPunct="1"/>
            <a:r>
              <a:rPr lang="zh-CN" altLang="en-US" sz="3600" smtClean="0">
                <a:ea typeface="宋体" pitchFamily="2" charset="-122"/>
              </a:rPr>
              <a:t>敏捷关键实践</a:t>
            </a:r>
            <a:r>
              <a:rPr lang="en-US" altLang="zh-CN" sz="3600" smtClean="0">
                <a:ea typeface="宋体" pitchFamily="2" charset="-122"/>
              </a:rPr>
              <a:t>2——</a:t>
            </a:r>
            <a:r>
              <a:rPr lang="zh-CN" altLang="en-US" sz="3600" smtClean="0">
                <a:ea typeface="宋体" pitchFamily="2" charset="-122"/>
              </a:rPr>
              <a:t>测试驱动开发 </a:t>
            </a:r>
            <a:r>
              <a:rPr lang="en-US" altLang="zh-CN" sz="3600" smtClean="0">
                <a:ea typeface="宋体" pitchFamily="2" charset="-122"/>
              </a:rPr>
              <a:t>TDD</a:t>
            </a:r>
          </a:p>
        </p:txBody>
      </p:sp>
      <p:sp>
        <p:nvSpPr>
          <p:cNvPr id="51203" name="Rectangle 11"/>
          <p:cNvSpPr>
            <a:spLocks noGrp="1"/>
          </p:cNvSpPr>
          <p:nvPr>
            <p:ph sz="half" idx="1"/>
          </p:nvPr>
        </p:nvSpPr>
        <p:spPr>
          <a:xfrm>
            <a:off x="658813" y="1544638"/>
            <a:ext cx="4870450" cy="4929187"/>
          </a:xfrm>
        </p:spPr>
        <p:txBody>
          <a:bodyPr/>
          <a:lstStyle/>
          <a:p>
            <a:pPr eaLnBrk="1" hangingPunct="1"/>
            <a:r>
              <a:rPr lang="zh-CN" altLang="en-US" sz="1800" smtClean="0">
                <a:ea typeface="宋体" pitchFamily="2" charset="-122"/>
              </a:rPr>
              <a:t>什么是测试驱动？</a:t>
            </a:r>
          </a:p>
          <a:p>
            <a:pPr lvl="1" eaLnBrk="1" hangingPunct="1"/>
            <a:r>
              <a:rPr lang="zh-CN" altLang="en-US" sz="1600" smtClean="0">
                <a:ea typeface="宋体" pitchFamily="2" charset="-122"/>
              </a:rPr>
              <a:t>首先创建测试用例，然后开发软件通过测试</a:t>
            </a:r>
            <a:r>
              <a:rPr lang="en-US" altLang="zh-CN" sz="1600" smtClean="0">
                <a:ea typeface="宋体" pitchFamily="2" charset="-122"/>
              </a:rPr>
              <a:t>(</a:t>
            </a:r>
            <a:r>
              <a:rPr lang="zh-CN" altLang="en-US" sz="1600" smtClean="0">
                <a:ea typeface="宋体" pitchFamily="2" charset="-122"/>
              </a:rPr>
              <a:t>在开发代码前，首先编写测试代码</a:t>
            </a:r>
            <a:r>
              <a:rPr lang="en-US" altLang="zh-CN" sz="1600" smtClean="0">
                <a:ea typeface="宋体" pitchFamily="2" charset="-122"/>
              </a:rPr>
              <a:t>)</a:t>
            </a:r>
          </a:p>
          <a:p>
            <a:pPr eaLnBrk="1" hangingPunct="1"/>
            <a:r>
              <a:rPr lang="zh-CN" altLang="en-US" sz="1800" smtClean="0">
                <a:ea typeface="宋体" pitchFamily="2" charset="-122"/>
              </a:rPr>
              <a:t>一种设计软件的方法，而不仅仅是一种测试方法</a:t>
            </a:r>
          </a:p>
          <a:p>
            <a:pPr eaLnBrk="1" hangingPunct="1"/>
            <a:r>
              <a:rPr lang="zh-CN" altLang="en-US" sz="1800" smtClean="0">
                <a:ea typeface="宋体" pitchFamily="2" charset="-122"/>
              </a:rPr>
              <a:t>所创建的测试用例用来指导和约束项目中的各项工作，对未来的各项工作提供一个安全的保护</a:t>
            </a:r>
          </a:p>
          <a:p>
            <a:pPr lvl="1" eaLnBrk="1" hangingPunct="1"/>
            <a:r>
              <a:rPr lang="zh-CN" altLang="en-US" sz="1600" smtClean="0">
                <a:ea typeface="宋体" pitchFamily="2" charset="-122"/>
              </a:rPr>
              <a:t>不需要测试的工作不需要完成</a:t>
            </a:r>
          </a:p>
          <a:p>
            <a:pPr eaLnBrk="1" hangingPunct="1"/>
            <a:r>
              <a:rPr lang="zh-CN" altLang="en-US" sz="1800" smtClean="0">
                <a:ea typeface="宋体" pitchFamily="2" charset="-122"/>
              </a:rPr>
              <a:t>所创建的测试用例通常替代详细的业务和技术需求定</a:t>
            </a:r>
          </a:p>
          <a:p>
            <a:pPr eaLnBrk="1" hangingPunct="1"/>
            <a:r>
              <a:rPr lang="zh-CN" altLang="en-US" sz="1800" smtClean="0">
                <a:ea typeface="宋体" pitchFamily="2" charset="-122"/>
              </a:rPr>
              <a:t>测试也有效地驱动设计，使设计更加趋向于可行的设计</a:t>
            </a:r>
          </a:p>
          <a:p>
            <a:pPr eaLnBrk="1" hangingPunct="1"/>
            <a:r>
              <a:rPr lang="zh-CN" altLang="en-US" sz="1800" smtClean="0">
                <a:ea typeface="宋体" pitchFamily="2" charset="-122"/>
              </a:rPr>
              <a:t>通常情况下需要自动测试的支持 </a:t>
            </a:r>
            <a:r>
              <a:rPr lang="en-US" altLang="zh-CN" sz="1800" smtClean="0">
                <a:ea typeface="宋体" pitchFamily="2" charset="-122"/>
              </a:rPr>
              <a:t>(EUnit, JUnit etc.).</a:t>
            </a:r>
          </a:p>
          <a:p>
            <a:pPr eaLnBrk="1" hangingPunct="1"/>
            <a:r>
              <a:rPr lang="zh-CN" altLang="en-US" sz="1800" smtClean="0">
                <a:ea typeface="宋体" pitchFamily="2" charset="-122"/>
              </a:rPr>
              <a:t>对于</a:t>
            </a:r>
            <a:r>
              <a:rPr lang="en-US" altLang="zh-CN" sz="1800" smtClean="0">
                <a:ea typeface="宋体" pitchFamily="2" charset="-122"/>
              </a:rPr>
              <a:t>UI</a:t>
            </a:r>
            <a:r>
              <a:rPr lang="zh-CN" altLang="en-US" sz="1800" smtClean="0">
                <a:ea typeface="宋体" pitchFamily="2" charset="-122"/>
              </a:rPr>
              <a:t>软件应用</a:t>
            </a:r>
            <a:r>
              <a:rPr lang="en-US" altLang="zh-CN" sz="1800" smtClean="0">
                <a:ea typeface="宋体" pitchFamily="2" charset="-122"/>
              </a:rPr>
              <a:t>TDD</a:t>
            </a:r>
            <a:r>
              <a:rPr lang="zh-CN" altLang="en-US" sz="1800" smtClean="0">
                <a:ea typeface="宋体" pitchFamily="2" charset="-122"/>
              </a:rPr>
              <a:t>方法有一定的困难</a:t>
            </a:r>
          </a:p>
        </p:txBody>
      </p:sp>
      <p:sp>
        <p:nvSpPr>
          <p:cNvPr id="512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B366FDAC-170D-49F7-8F25-CF688CC43B86}" type="slidenum">
              <a:rPr lang="en-GB" altLang="zh-CN" sz="1100" smtClean="0">
                <a:solidFill>
                  <a:srgbClr val="636363"/>
                </a:solidFill>
              </a:rPr>
              <a:pPr eaLnBrk="1" hangingPunct="1"/>
              <a:t>27</a:t>
            </a:fld>
            <a:endParaRPr lang="en-GB" altLang="zh-CN" sz="1100" smtClean="0">
              <a:solidFill>
                <a:srgbClr val="636363"/>
              </a:solidFill>
            </a:endParaRPr>
          </a:p>
        </p:txBody>
      </p:sp>
      <p:pic>
        <p:nvPicPr>
          <p:cNvPr id="51205" name="Picture 2" descr="http://test.ical.ly/wp-content/uploads/2010/03/tdd_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963" y="1798638"/>
            <a:ext cx="30480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pPr eaLnBrk="1" hangingPunct="1"/>
            <a:r>
              <a:rPr lang="zh-CN" altLang="en-US" smtClean="0">
                <a:ea typeface="宋体" pitchFamily="2" charset="-122"/>
              </a:rPr>
              <a:t>敏捷关键实践</a:t>
            </a:r>
            <a:r>
              <a:rPr lang="en-US" altLang="zh-CN" smtClean="0">
                <a:ea typeface="宋体" pitchFamily="2" charset="-122"/>
              </a:rPr>
              <a:t>3——</a:t>
            </a:r>
            <a:r>
              <a:rPr lang="zh-CN" altLang="en-US" smtClean="0">
                <a:ea typeface="宋体" pitchFamily="2" charset="-122"/>
              </a:rPr>
              <a:t>持续集成</a:t>
            </a:r>
          </a:p>
        </p:txBody>
      </p:sp>
      <p:sp>
        <p:nvSpPr>
          <p:cNvPr id="5222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EA861F6-B483-47AC-9F08-D64B1F743E50}" type="slidenum">
              <a:rPr lang="en-GB" altLang="zh-CN" sz="1100" smtClean="0">
                <a:solidFill>
                  <a:srgbClr val="636363"/>
                </a:solidFill>
              </a:rPr>
              <a:pPr eaLnBrk="1" hangingPunct="1"/>
              <a:t>28</a:t>
            </a:fld>
            <a:endParaRPr lang="en-GB" altLang="zh-CN" sz="1100" smtClean="0">
              <a:solidFill>
                <a:srgbClr val="636363"/>
              </a:solidFill>
            </a:endParaRPr>
          </a:p>
        </p:txBody>
      </p:sp>
      <p:sp>
        <p:nvSpPr>
          <p:cNvPr id="13" name="内容占位符 2"/>
          <p:cNvSpPr txBox="1">
            <a:spLocks/>
          </p:cNvSpPr>
          <p:nvPr/>
        </p:nvSpPr>
        <p:spPr bwMode="auto">
          <a:xfrm>
            <a:off x="498475" y="1566863"/>
            <a:ext cx="5089525" cy="3968750"/>
          </a:xfrm>
          <a:prstGeom prst="rect">
            <a:avLst/>
          </a:prstGeom>
          <a:noFill/>
          <a:ln w="9525">
            <a:noFill/>
            <a:miter lim="800000"/>
            <a:headEnd/>
            <a:tailEnd/>
          </a:ln>
        </p:spPr>
        <p:txBody>
          <a:bodyPr lIns="0" tIns="0" rIns="0" bIns="0"/>
          <a:lstStyle/>
          <a:p>
            <a:pPr marL="304800" indent="-304800">
              <a:spcBef>
                <a:spcPct val="20000"/>
              </a:spcBef>
              <a:buClr>
                <a:schemeClr val="accent1"/>
              </a:buClr>
              <a:buSzPct val="75000"/>
              <a:buFontTx/>
              <a:buChar char="•"/>
              <a:defRPr/>
            </a:pPr>
            <a:r>
              <a:rPr lang="zh-CN" altLang="en-US" sz="2000" kern="0" dirty="0">
                <a:latin typeface="+mn-lt"/>
              </a:rPr>
              <a:t>极限编程称为“每日构建”</a:t>
            </a:r>
            <a:endParaRPr lang="en-US" altLang="zh-CN" sz="2000" kern="0" dirty="0">
              <a:latin typeface="+mn-lt"/>
            </a:endParaRPr>
          </a:p>
          <a:p>
            <a:pPr marL="304800" indent="-304800">
              <a:spcBef>
                <a:spcPct val="20000"/>
              </a:spcBef>
              <a:buClr>
                <a:schemeClr val="accent1"/>
              </a:buClr>
              <a:buSzPct val="75000"/>
              <a:buFontTx/>
              <a:buChar char="•"/>
              <a:defRPr/>
            </a:pPr>
            <a:r>
              <a:rPr lang="zh-CN" altLang="en-US" sz="2000" kern="0" dirty="0">
                <a:latin typeface="+mn-lt"/>
              </a:rPr>
              <a:t>持续集成一般利用</a:t>
            </a:r>
            <a:r>
              <a:rPr lang="en-US" altLang="zh-CN" sz="2000" kern="0" dirty="0">
                <a:latin typeface="+mn-lt"/>
              </a:rPr>
              <a:t>ANT</a:t>
            </a:r>
            <a:r>
              <a:rPr lang="zh-CN" altLang="en-US" sz="2000" kern="0" dirty="0">
                <a:latin typeface="+mn-lt"/>
              </a:rPr>
              <a:t>、</a:t>
            </a:r>
            <a:r>
              <a:rPr lang="en-US" altLang="zh-CN" sz="2000" kern="0" dirty="0">
                <a:latin typeface="+mn-lt"/>
              </a:rPr>
              <a:t>MAVEN</a:t>
            </a:r>
            <a:r>
              <a:rPr lang="zh-CN" altLang="en-US" sz="2000" kern="0" dirty="0">
                <a:latin typeface="+mn-lt"/>
              </a:rPr>
              <a:t>等工具</a:t>
            </a:r>
            <a:endParaRPr lang="en-US" altLang="zh-CN" sz="2000" kern="0" dirty="0">
              <a:latin typeface="+mn-lt"/>
            </a:endParaRPr>
          </a:p>
          <a:p>
            <a:pPr marL="304800" indent="-304800">
              <a:spcBef>
                <a:spcPct val="20000"/>
              </a:spcBef>
              <a:buClr>
                <a:schemeClr val="accent1"/>
              </a:buClr>
              <a:buSzPct val="75000"/>
              <a:buFontTx/>
              <a:buChar char="•"/>
              <a:defRPr/>
            </a:pPr>
            <a:r>
              <a:rPr lang="zh-CN" altLang="en-US" sz="2000" kern="0" dirty="0">
                <a:latin typeface="+mn-lt"/>
              </a:rPr>
              <a:t>日构建的好处：</a:t>
            </a:r>
            <a:endParaRPr lang="en-US" altLang="zh-CN" sz="2000" kern="0" dirty="0">
              <a:latin typeface="+mn-lt"/>
            </a:endParaRPr>
          </a:p>
          <a:p>
            <a:pPr marL="762000" lvl="1" indent="-304800">
              <a:spcBef>
                <a:spcPct val="20000"/>
              </a:spcBef>
              <a:buClr>
                <a:schemeClr val="accent1"/>
              </a:buClr>
              <a:buSzPct val="75000"/>
              <a:buFontTx/>
              <a:buChar char="•"/>
              <a:defRPr/>
            </a:pPr>
            <a:r>
              <a:rPr lang="zh-CN" altLang="en-US" sz="2000" kern="0" dirty="0">
                <a:latin typeface="+mn-lt"/>
              </a:rPr>
              <a:t>将集成风险降到最低</a:t>
            </a:r>
            <a:endParaRPr lang="en-US" altLang="zh-CN" sz="2000" kern="0" dirty="0">
              <a:latin typeface="+mn-lt"/>
            </a:endParaRPr>
          </a:p>
          <a:p>
            <a:pPr marL="762000" lvl="1" indent="-304800">
              <a:spcBef>
                <a:spcPct val="20000"/>
              </a:spcBef>
              <a:buClr>
                <a:schemeClr val="accent1"/>
              </a:buClr>
              <a:buSzPct val="75000"/>
              <a:buFontTx/>
              <a:buChar char="•"/>
              <a:defRPr/>
            </a:pPr>
            <a:r>
              <a:rPr lang="zh-CN" altLang="en-US" sz="2000" kern="0" dirty="0">
                <a:latin typeface="+mn-lt"/>
              </a:rPr>
              <a:t>降低质量风险</a:t>
            </a:r>
            <a:endParaRPr lang="en-US" altLang="zh-CN" sz="2000" kern="0" dirty="0">
              <a:latin typeface="+mn-lt"/>
            </a:endParaRPr>
          </a:p>
          <a:p>
            <a:pPr marL="762000" lvl="1" indent="-304800">
              <a:spcBef>
                <a:spcPct val="20000"/>
              </a:spcBef>
              <a:buClr>
                <a:schemeClr val="accent1"/>
              </a:buClr>
              <a:buSzPct val="75000"/>
              <a:buFontTx/>
              <a:buChar char="•"/>
              <a:defRPr/>
            </a:pPr>
            <a:r>
              <a:rPr lang="zh-CN" altLang="en-US" sz="2000" kern="0" dirty="0">
                <a:latin typeface="+mn-lt"/>
              </a:rPr>
              <a:t>提升士气</a:t>
            </a:r>
            <a:endParaRPr lang="en-US" altLang="zh-CN" sz="2000" kern="0" dirty="0">
              <a:latin typeface="+mn-lt"/>
            </a:endParaRPr>
          </a:p>
          <a:p>
            <a:pPr marL="304800" indent="-304800">
              <a:spcBef>
                <a:spcPct val="20000"/>
              </a:spcBef>
              <a:buClr>
                <a:schemeClr val="accent1"/>
              </a:buClr>
              <a:buSzPct val="75000"/>
              <a:buFontTx/>
              <a:buChar char="•"/>
              <a:defRPr/>
            </a:pPr>
            <a:r>
              <a:rPr lang="zh-CN" altLang="en-US" sz="2000" kern="0" dirty="0">
                <a:latin typeface="+mn-lt"/>
              </a:rPr>
              <a:t>日构建可以看做是项目的心跳，冒烟测试就像是听诊器</a:t>
            </a:r>
            <a:endParaRPr lang="en-US" altLang="zh-CN" sz="2000" kern="0" dirty="0">
              <a:latin typeface="+mn-lt"/>
            </a:endParaRPr>
          </a:p>
          <a:p>
            <a:pPr marL="304800" indent="-304800">
              <a:spcBef>
                <a:spcPct val="20000"/>
              </a:spcBef>
              <a:buClr>
                <a:schemeClr val="accent1"/>
              </a:buClr>
              <a:buSzPct val="75000"/>
              <a:buFontTx/>
              <a:buChar char="•"/>
              <a:defRPr/>
            </a:pPr>
            <a:r>
              <a:rPr lang="zh-CN" altLang="en-US" sz="2000" kern="0" dirty="0">
                <a:latin typeface="+mn-lt"/>
              </a:rPr>
              <a:t>日构建必须至少：成功编译、打包、发布；不含有任何明显的缺陷；通过冒烟测试</a:t>
            </a:r>
            <a:endParaRPr lang="en-US" altLang="zh-CN" sz="2000" kern="0" dirty="0">
              <a:latin typeface="+mn-lt"/>
            </a:endParaRPr>
          </a:p>
          <a:p>
            <a:pPr marL="304800" indent="-304800">
              <a:spcBef>
                <a:spcPct val="20000"/>
              </a:spcBef>
              <a:buClr>
                <a:schemeClr val="accent1"/>
              </a:buClr>
              <a:buSzPct val="75000"/>
              <a:buFontTx/>
              <a:buChar char="•"/>
              <a:defRPr/>
            </a:pPr>
            <a:endParaRPr lang="en-US" altLang="zh-CN" sz="2000" kern="0" dirty="0">
              <a:latin typeface="+mn-lt"/>
            </a:endParaRPr>
          </a:p>
          <a:p>
            <a:pPr marL="304800" indent="-304800">
              <a:spcBef>
                <a:spcPct val="20000"/>
              </a:spcBef>
              <a:buClr>
                <a:schemeClr val="accent1"/>
              </a:buClr>
              <a:buSzPct val="75000"/>
              <a:buFontTx/>
              <a:buChar char="•"/>
              <a:defRPr/>
            </a:pPr>
            <a:endParaRPr lang="zh-CN" altLang="en-US" sz="2000" kern="0" dirty="0">
              <a:latin typeface="+mn-lt"/>
            </a:endParaRPr>
          </a:p>
        </p:txBody>
      </p:sp>
      <p:pic>
        <p:nvPicPr>
          <p:cNvPr id="52229" name="Picture 7" descr="http://www.jxdyf.com/upload/product/20098/20098191024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075" y="1404938"/>
            <a:ext cx="320516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pPr eaLnBrk="1" hangingPunct="1"/>
            <a:r>
              <a:rPr lang="zh-CN" altLang="en-US" smtClean="0">
                <a:ea typeface="宋体" pitchFamily="2" charset="-122"/>
              </a:rPr>
              <a:t>敏捷关键实践</a:t>
            </a:r>
            <a:r>
              <a:rPr lang="en-US" altLang="zh-CN" smtClean="0">
                <a:ea typeface="宋体" pitchFamily="2" charset="-122"/>
              </a:rPr>
              <a:t>4——</a:t>
            </a:r>
            <a:r>
              <a:rPr lang="zh-CN" altLang="en-US" smtClean="0">
                <a:ea typeface="宋体" pitchFamily="2" charset="-122"/>
              </a:rPr>
              <a:t>面对面交流 </a:t>
            </a:r>
          </a:p>
        </p:txBody>
      </p:sp>
      <p:sp>
        <p:nvSpPr>
          <p:cNvPr id="53251" name="内容占位符 2"/>
          <p:cNvSpPr>
            <a:spLocks noGrp="1"/>
          </p:cNvSpPr>
          <p:nvPr>
            <p:ph idx="1"/>
          </p:nvPr>
        </p:nvSpPr>
        <p:spPr>
          <a:xfrm>
            <a:off x="658813" y="1544638"/>
            <a:ext cx="4130675" cy="4957762"/>
          </a:xfrm>
        </p:spPr>
        <p:txBody>
          <a:bodyPr/>
          <a:lstStyle/>
          <a:p>
            <a:pPr eaLnBrk="1" hangingPunct="1"/>
            <a:r>
              <a:rPr lang="zh-CN" altLang="en-US" sz="2000" smtClean="0"/>
              <a:t>虽然如今通讯工具花样繁多，但面对面交流在某些场合下仍然是不可替代的；</a:t>
            </a:r>
            <a:endParaRPr lang="en-US" altLang="zh-CN" sz="2000" smtClean="0"/>
          </a:p>
          <a:p>
            <a:pPr eaLnBrk="1" hangingPunct="1"/>
            <a:r>
              <a:rPr lang="zh-CN" altLang="en-US" sz="2000" smtClean="0"/>
              <a:t>敏捷开发把交流缺失问题考虑在内，要求团队成员彼此直接协作，尽量创造面对面交流的机会；</a:t>
            </a:r>
            <a:endParaRPr lang="en-US" altLang="zh-CN" sz="2000" smtClean="0"/>
          </a:p>
          <a:p>
            <a:pPr eaLnBrk="1" hangingPunct="1"/>
            <a:r>
              <a:rPr lang="zh-CN" altLang="en-US" sz="2000" smtClean="0"/>
              <a:t>尤其当业务分析师和软件开发人员一起工作的时候，面对面的交流是很重要的。</a:t>
            </a:r>
            <a:endParaRPr lang="en-US" altLang="zh-CN" sz="2000" smtClean="0"/>
          </a:p>
          <a:p>
            <a:pPr eaLnBrk="1" hangingPunct="1"/>
            <a:r>
              <a:rPr lang="zh-CN" altLang="en-US" sz="2000" smtClean="0"/>
              <a:t>匿名共享需求文档只会打开曲解和误解之门，更不用说书面信息比口头交流还要慢很多。</a:t>
            </a:r>
          </a:p>
        </p:txBody>
      </p:sp>
      <p:sp>
        <p:nvSpPr>
          <p:cNvPr id="532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5A8D1B5-44BF-40BB-A392-12201564EA4E}" type="slidenum">
              <a:rPr lang="en-GB" altLang="zh-CN" sz="1100" smtClean="0">
                <a:solidFill>
                  <a:srgbClr val="636363"/>
                </a:solidFill>
              </a:rPr>
              <a:pPr eaLnBrk="1" hangingPunct="1"/>
              <a:t>29</a:t>
            </a:fld>
            <a:endParaRPr lang="en-GB" altLang="zh-CN" sz="1100" smtClean="0">
              <a:solidFill>
                <a:srgbClr val="636363"/>
              </a:solidFill>
            </a:endParaRPr>
          </a:p>
        </p:txBody>
      </p:sp>
      <p:pic>
        <p:nvPicPr>
          <p:cNvPr id="53253" name="Picture 2" descr="http://pica.nipic.com/2007-08-14/2007814154339805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5" y="2170113"/>
            <a:ext cx="35417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mtClean="0">
                <a:latin typeface="华文仿宋" pitchFamily="2" charset="-122"/>
                <a:ea typeface="华文仿宋" pitchFamily="2" charset="-122"/>
              </a:rPr>
              <a:t>敏捷的背景与动机</a:t>
            </a:r>
            <a:endParaRPr lang="zh-TW" altLang="en-US" smtClean="0">
              <a:latin typeface="华文仿宋" pitchFamily="2" charset="-122"/>
              <a:ea typeface="华文仿宋" pitchFamily="2" charset="-122"/>
            </a:endParaRPr>
          </a:p>
        </p:txBody>
      </p:sp>
      <p:sp>
        <p:nvSpPr>
          <p:cNvPr id="26627" name="Rectangle 3"/>
          <p:cNvSpPr>
            <a:spLocks noGrp="1" noChangeArrowheads="1"/>
          </p:cNvSpPr>
          <p:nvPr>
            <p:ph idx="1"/>
          </p:nvPr>
        </p:nvSpPr>
        <p:spPr/>
        <p:txBody>
          <a:bodyPr/>
          <a:lstStyle/>
          <a:p>
            <a:pPr eaLnBrk="1" hangingPunct="1">
              <a:lnSpc>
                <a:spcPct val="90000"/>
              </a:lnSpc>
            </a:pPr>
            <a:r>
              <a:rPr lang="zh-CN" altLang="en-US" sz="2400" smtClean="0">
                <a:latin typeface="华文仿宋" pitchFamily="2" charset="-122"/>
                <a:ea typeface="华文仿宋" pitchFamily="2" charset="-122"/>
              </a:rPr>
              <a:t>软件危机及软件工程的出现</a:t>
            </a:r>
            <a:endParaRPr lang="en-US" altLang="zh-CN" sz="2400" smtClean="0">
              <a:latin typeface="华文仿宋" pitchFamily="2" charset="-122"/>
              <a:ea typeface="华文仿宋" pitchFamily="2" charset="-122"/>
            </a:endParaRPr>
          </a:p>
          <a:p>
            <a:pPr eaLnBrk="1" hangingPunct="1">
              <a:lnSpc>
                <a:spcPct val="90000"/>
              </a:lnSpc>
            </a:pPr>
            <a:r>
              <a:rPr lang="zh-CN" altLang="en-US" sz="2400" smtClean="0">
                <a:latin typeface="华文仿宋" pitchFamily="2" charset="-122"/>
                <a:ea typeface="华文仿宋" pitchFamily="2" charset="-122"/>
              </a:rPr>
              <a:t>速度是企业竞争致胜的关键因素，软件项目的最大挑战在于</a:t>
            </a:r>
            <a:endParaRPr lang="zh-TW" altLang="en-US" sz="2400" smtClean="0">
              <a:latin typeface="华文仿宋" pitchFamily="2" charset="-122"/>
              <a:ea typeface="华文仿宋" pitchFamily="2" charset="-122"/>
            </a:endParaRPr>
          </a:p>
          <a:p>
            <a:pPr lvl="1" eaLnBrk="1" hangingPunct="1">
              <a:lnSpc>
                <a:spcPct val="90000"/>
              </a:lnSpc>
            </a:pPr>
            <a:r>
              <a:rPr lang="zh-CN" altLang="en-US" sz="2000" smtClean="0">
                <a:latin typeface="华文仿宋" pitchFamily="2" charset="-122"/>
                <a:ea typeface="华文仿宋" pitchFamily="2" charset="-122"/>
              </a:rPr>
              <a:t>一方面要应付变动中的需求</a:t>
            </a:r>
            <a:endParaRPr lang="zh-TW" altLang="en-US" sz="2000" smtClean="0">
              <a:latin typeface="华文仿宋" pitchFamily="2" charset="-122"/>
              <a:ea typeface="华文仿宋" pitchFamily="2" charset="-122"/>
            </a:endParaRPr>
          </a:p>
          <a:p>
            <a:pPr lvl="1" eaLnBrk="1" hangingPunct="1">
              <a:lnSpc>
                <a:spcPct val="90000"/>
              </a:lnSpc>
            </a:pPr>
            <a:r>
              <a:rPr lang="zh-CN" altLang="en-US" sz="2000" smtClean="0">
                <a:latin typeface="华文仿宋" pitchFamily="2" charset="-122"/>
                <a:ea typeface="华文仿宋" pitchFamily="2" charset="-122"/>
              </a:rPr>
              <a:t>一方面要在紧缩的时程内完成项目</a:t>
            </a:r>
            <a:endParaRPr lang="en-US" altLang="zh-CN" sz="2000" smtClean="0">
              <a:latin typeface="华文仿宋" pitchFamily="2" charset="-122"/>
              <a:ea typeface="华文仿宋" pitchFamily="2" charset="-122"/>
            </a:endParaRPr>
          </a:p>
          <a:p>
            <a:pPr eaLnBrk="1" hangingPunct="1">
              <a:lnSpc>
                <a:spcPct val="90000"/>
              </a:lnSpc>
            </a:pPr>
            <a:r>
              <a:rPr lang="zh-CN" altLang="en-US" sz="2400" smtClean="0">
                <a:latin typeface="华文仿宋" pitchFamily="2" charset="-122"/>
                <a:ea typeface="华文仿宋" pitchFamily="2" charset="-122"/>
              </a:rPr>
              <a:t>传统的软件工程难以满足这些要求</a:t>
            </a:r>
            <a:endParaRPr lang="zh-TW" altLang="en-US" sz="2400" smtClean="0">
              <a:latin typeface="华文仿宋" pitchFamily="2" charset="-122"/>
              <a:ea typeface="华文仿宋" pitchFamily="2" charset="-122"/>
            </a:endParaRPr>
          </a:p>
          <a:p>
            <a:pPr eaLnBrk="1" hangingPunct="1">
              <a:lnSpc>
                <a:spcPct val="90000"/>
              </a:lnSpc>
            </a:pPr>
            <a:r>
              <a:rPr lang="zh-CN" altLang="en-US" sz="2400" smtClean="0">
                <a:latin typeface="华文仿宋" pitchFamily="2" charset="-122"/>
                <a:ea typeface="华文仿宋" pitchFamily="2" charset="-122"/>
              </a:rPr>
              <a:t>所以软件团队除了在技术上必须日益精进，更需要运用有效的开发流程，以确保团队能够发挥综效。这正是</a:t>
            </a:r>
            <a:r>
              <a:rPr lang="en-US" altLang="zh-TW" sz="2400" smtClean="0">
                <a:latin typeface="华文仿宋" pitchFamily="2" charset="-122"/>
                <a:ea typeface="华文仿宋" pitchFamily="2" charset="-122"/>
              </a:rPr>
              <a:t>Agile Process (</a:t>
            </a:r>
            <a:r>
              <a:rPr lang="zh-CN" altLang="en-US" sz="2400" smtClean="0">
                <a:latin typeface="华文仿宋" pitchFamily="2" charset="-122"/>
                <a:ea typeface="华文仿宋" pitchFamily="2" charset="-122"/>
              </a:rPr>
              <a:t>敏捷的软件开发流程</a:t>
            </a:r>
            <a:r>
              <a:rPr lang="en-US" altLang="zh-TW" sz="2400" smtClean="0">
                <a:latin typeface="华文仿宋" pitchFamily="2" charset="-122"/>
                <a:ea typeface="华文仿宋" pitchFamily="2" charset="-122"/>
              </a:rPr>
              <a:t>)</a:t>
            </a:r>
            <a:r>
              <a:rPr lang="zh-CN" altLang="en-US" sz="2400" smtClean="0">
                <a:latin typeface="华文仿宋" pitchFamily="2" charset="-122"/>
                <a:ea typeface="华文仿宋" pitchFamily="2" charset="-122"/>
              </a:rPr>
              <a:t>于近年来兴起的主要原因。</a:t>
            </a:r>
            <a:endParaRPr lang="zh-TW" altLang="en-US" sz="2400" smtClean="0">
              <a:latin typeface="华文仿宋" pitchFamily="2" charset="-122"/>
              <a:ea typeface="华文仿宋"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eaLnBrk="1" hangingPunct="1"/>
            <a:r>
              <a:rPr lang="zh-CN" altLang="en-US" smtClean="0">
                <a:ea typeface="宋体" pitchFamily="2" charset="-122"/>
              </a:rPr>
              <a:t>敏捷方法的其它实践</a:t>
            </a:r>
          </a:p>
        </p:txBody>
      </p:sp>
      <p:sp>
        <p:nvSpPr>
          <p:cNvPr id="54275" name="内容占位符 2"/>
          <p:cNvSpPr>
            <a:spLocks noGrp="1"/>
          </p:cNvSpPr>
          <p:nvPr>
            <p:ph idx="1"/>
          </p:nvPr>
        </p:nvSpPr>
        <p:spPr/>
        <p:txBody>
          <a:bodyPr/>
          <a:lstStyle/>
          <a:p>
            <a:pPr eaLnBrk="1" hangingPunct="1"/>
            <a:r>
              <a:rPr lang="zh-CN" altLang="en-US" smtClean="0"/>
              <a:t>结对编程 </a:t>
            </a:r>
            <a:endParaRPr lang="en-US" altLang="zh-CN" smtClean="0"/>
          </a:p>
          <a:p>
            <a:pPr eaLnBrk="1" hangingPunct="1"/>
            <a:r>
              <a:rPr lang="zh-CN" altLang="en-US" smtClean="0"/>
              <a:t>每日立会 </a:t>
            </a:r>
            <a:endParaRPr lang="en-US" altLang="zh-CN" smtClean="0"/>
          </a:p>
          <a:p>
            <a:pPr eaLnBrk="1" hangingPunct="1"/>
            <a:r>
              <a:rPr lang="zh-CN" altLang="en-US" smtClean="0"/>
              <a:t>用户故事</a:t>
            </a:r>
            <a:endParaRPr lang="en-US" altLang="zh-CN" smtClean="0"/>
          </a:p>
          <a:p>
            <a:pPr eaLnBrk="1" hangingPunct="1"/>
            <a:r>
              <a:rPr lang="zh-CN" altLang="en-US" smtClean="0"/>
              <a:t>团队工作室 </a:t>
            </a:r>
            <a:endParaRPr lang="en-US" altLang="zh-CN" smtClean="0"/>
          </a:p>
          <a:p>
            <a:pPr eaLnBrk="1" hangingPunct="1"/>
            <a:r>
              <a:rPr lang="zh-CN" altLang="en-US" smtClean="0"/>
              <a:t>频繁发布</a:t>
            </a:r>
            <a:endParaRPr lang="en-US" altLang="zh-CN" smtClean="0"/>
          </a:p>
          <a:p>
            <a:pPr eaLnBrk="1" hangingPunct="1"/>
            <a:r>
              <a:rPr lang="zh-CN" altLang="en-US" smtClean="0"/>
              <a:t>自组织团队</a:t>
            </a:r>
            <a:endParaRPr lang="en-US" altLang="zh-CN" smtClean="0"/>
          </a:p>
          <a:p>
            <a:pPr eaLnBrk="1" hangingPunct="1"/>
            <a:r>
              <a:rPr lang="zh-CN" altLang="en-US" smtClean="0"/>
              <a:t>重构</a:t>
            </a:r>
            <a:endParaRPr lang="en-US" altLang="zh-CN" smtClean="0"/>
          </a:p>
          <a:p>
            <a:pPr eaLnBrk="1" hangingPunct="1"/>
            <a:endParaRPr lang="zh-CN" altLang="en-US" smtClean="0"/>
          </a:p>
        </p:txBody>
      </p:sp>
      <p:sp>
        <p:nvSpPr>
          <p:cNvPr id="5427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8159484-5BBC-4102-B9BD-D15979149958}" type="slidenum">
              <a:rPr lang="en-GB" altLang="zh-CN" sz="1100" smtClean="0">
                <a:solidFill>
                  <a:srgbClr val="636363"/>
                </a:solidFill>
              </a:rPr>
              <a:pPr eaLnBrk="1" hangingPunct="1"/>
              <a:t>30</a:t>
            </a:fld>
            <a:endParaRPr lang="en-GB" altLang="zh-CN" sz="1100" smtClean="0">
              <a:solidFill>
                <a:srgbClr val="636363"/>
              </a:solidFill>
            </a:endParaRPr>
          </a:p>
        </p:txBody>
      </p:sp>
      <p:pic>
        <p:nvPicPr>
          <p:cNvPr id="54277" name="Picture 4" descr="https://xc11ag.blu.livefilestore.com/y1mRx94Fz8DznVEOjEwdx2OAO98YJQ9z8urhF3dzCoWPkJYdi3FespAwDA_X-ePlc9SsydHaIev1a_b90L4WXSFGAFX1c5BSs_DH_bZUtLMB_M16qpsIYDZzK2uL-iwK2BbmqxuQi6MwxWS2nc9oLSI0w/IMG_1998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2120900"/>
            <a:ext cx="2547938"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图片 5" descr="http://172.20.32.19:8000/oa/userfiles/image/news/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288" y="1568450"/>
            <a:ext cx="23463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6" descr="http://services.natureserve.org/member/img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2063" y="4262438"/>
            <a:ext cx="2500312"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9238" y="3641725"/>
            <a:ext cx="2413000"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eaLnBrk="1" hangingPunct="1"/>
            <a:r>
              <a:rPr lang="zh-CN" altLang="en-US" smtClean="0"/>
              <a:t>重构</a:t>
            </a:r>
            <a:r>
              <a:rPr lang="en-US" altLang="zh-CN" smtClean="0"/>
              <a:t>——</a:t>
            </a:r>
            <a:r>
              <a:rPr lang="zh-CN" altLang="en-US" smtClean="0"/>
              <a:t>改善既有代码的设计</a:t>
            </a:r>
          </a:p>
        </p:txBody>
      </p:sp>
      <p:sp>
        <p:nvSpPr>
          <p:cNvPr id="55299" name="内容占位符 2"/>
          <p:cNvSpPr>
            <a:spLocks noGrp="1"/>
          </p:cNvSpPr>
          <p:nvPr>
            <p:ph idx="1"/>
          </p:nvPr>
        </p:nvSpPr>
        <p:spPr>
          <a:xfrm>
            <a:off x="457200" y="1600200"/>
            <a:ext cx="4433888" cy="4686300"/>
          </a:xfrm>
        </p:spPr>
        <p:txBody>
          <a:bodyPr/>
          <a:lstStyle/>
          <a:p>
            <a:pPr eaLnBrk="1" hangingPunct="1"/>
            <a:r>
              <a:rPr lang="en-US" altLang="zh-CN" sz="2000" smtClean="0"/>
              <a:t>Martin Fowler</a:t>
            </a:r>
            <a:r>
              <a:rPr lang="zh-CN" altLang="en-US" sz="2000" smtClean="0"/>
              <a:t>提出</a:t>
            </a:r>
            <a:endParaRPr lang="en-US" altLang="zh-CN" sz="2000" smtClean="0"/>
          </a:p>
          <a:p>
            <a:pPr eaLnBrk="1" hangingPunct="1"/>
            <a:r>
              <a:rPr lang="zh-CN" altLang="en-US" sz="2000" smtClean="0"/>
              <a:t>代码的坏味道</a:t>
            </a:r>
            <a:endParaRPr lang="en-US" altLang="zh-CN" sz="2000" smtClean="0"/>
          </a:p>
          <a:p>
            <a:pPr lvl="1" eaLnBrk="1" hangingPunct="1"/>
            <a:r>
              <a:rPr lang="en-US" altLang="zh-CN" sz="1600" smtClean="0"/>
              <a:t>Martin Fowler</a:t>
            </a:r>
            <a:r>
              <a:rPr lang="zh-CN" altLang="en-US" sz="1600" smtClean="0"/>
              <a:t>和</a:t>
            </a:r>
            <a:r>
              <a:rPr lang="en-US" altLang="zh-CN" sz="1600" smtClean="0"/>
              <a:t>Kent Beck</a:t>
            </a:r>
            <a:r>
              <a:rPr lang="zh-CN" altLang="en-US" sz="1600" smtClean="0"/>
              <a:t>列举了</a:t>
            </a:r>
            <a:r>
              <a:rPr lang="en-US" altLang="zh-CN" sz="1600" smtClean="0"/>
              <a:t>22</a:t>
            </a:r>
            <a:r>
              <a:rPr lang="zh-CN" altLang="en-US" sz="1600" smtClean="0"/>
              <a:t>种坏味道：冗余代码、冗长的方法、巨大的类、过多的参数等等</a:t>
            </a:r>
            <a:endParaRPr lang="en-US" altLang="zh-CN" sz="1600" smtClean="0"/>
          </a:p>
          <a:p>
            <a:pPr eaLnBrk="1" hangingPunct="1"/>
            <a:r>
              <a:rPr lang="zh-CN" altLang="en-US" sz="2000" smtClean="0"/>
              <a:t>重构可以弥补设计的不足</a:t>
            </a:r>
            <a:endParaRPr lang="en-US" altLang="zh-CN" sz="2000" smtClean="0"/>
          </a:p>
          <a:p>
            <a:pPr lvl="1" eaLnBrk="1" hangingPunct="1"/>
            <a:r>
              <a:rPr lang="zh-CN" altLang="en-US" sz="1600" smtClean="0"/>
              <a:t>简单设计的思想</a:t>
            </a:r>
            <a:endParaRPr lang="en-US" altLang="zh-CN" sz="1600" smtClean="0"/>
          </a:p>
          <a:p>
            <a:pPr eaLnBrk="1" hangingPunct="1"/>
            <a:r>
              <a:rPr lang="zh-CN" altLang="en-US" sz="2000" smtClean="0"/>
              <a:t>重构与测试驱动的关系</a:t>
            </a:r>
            <a:endParaRPr lang="en-US" altLang="zh-CN" sz="2000" smtClean="0"/>
          </a:p>
          <a:p>
            <a:pPr lvl="1" eaLnBrk="1" hangingPunct="1"/>
            <a:r>
              <a:rPr lang="en-US" altLang="zh-CN" sz="1600" smtClean="0"/>
              <a:t>TDD</a:t>
            </a:r>
            <a:r>
              <a:rPr lang="zh-CN" altLang="en-US" sz="1600" smtClean="0"/>
              <a:t>是重构的脚手架</a:t>
            </a:r>
            <a:endParaRPr lang="en-US" altLang="zh-CN" sz="1600" smtClean="0"/>
          </a:p>
          <a:p>
            <a:pPr eaLnBrk="1" hangingPunct="1"/>
            <a:r>
              <a:rPr lang="en-US" altLang="zh-CN" sz="2000" smtClean="0"/>
              <a:t>IDE</a:t>
            </a:r>
            <a:r>
              <a:rPr lang="zh-CN" altLang="en-US" sz="2000" smtClean="0"/>
              <a:t>已经对主要的重构模式提供了自动化支持：</a:t>
            </a:r>
            <a:r>
              <a:rPr lang="en-US" altLang="zh-CN" sz="2000" smtClean="0"/>
              <a:t>Rename, extract method, move field</a:t>
            </a:r>
            <a:r>
              <a:rPr lang="zh-CN" altLang="en-US" sz="2000" smtClean="0"/>
              <a:t>等等</a:t>
            </a:r>
            <a:endParaRPr lang="en-US" altLang="zh-CN" sz="2000" smtClean="0"/>
          </a:p>
          <a:p>
            <a:pPr eaLnBrk="1" hangingPunct="1"/>
            <a:r>
              <a:rPr lang="zh-CN" altLang="en-US" sz="2000" smtClean="0"/>
              <a:t>简单设计</a:t>
            </a:r>
            <a:r>
              <a:rPr lang="en-US" altLang="zh-CN" sz="2000" smtClean="0"/>
              <a:t>&gt;&gt;</a:t>
            </a:r>
            <a:r>
              <a:rPr lang="zh-CN" altLang="en-US" sz="2000" smtClean="0"/>
              <a:t>测试用例</a:t>
            </a:r>
            <a:r>
              <a:rPr lang="en-US" altLang="zh-CN" sz="2000" smtClean="0"/>
              <a:t>&gt;&gt;</a:t>
            </a:r>
            <a:r>
              <a:rPr lang="zh-CN" altLang="en-US" sz="2000" smtClean="0"/>
              <a:t>实现再说</a:t>
            </a:r>
            <a:r>
              <a:rPr lang="en-US" altLang="zh-CN" sz="2000" smtClean="0"/>
              <a:t>&gt;&gt;</a:t>
            </a:r>
            <a:r>
              <a:rPr lang="zh-CN" altLang="en-US" sz="2000" smtClean="0"/>
              <a:t>（重构</a:t>
            </a:r>
            <a:r>
              <a:rPr lang="en-US" altLang="zh-CN" sz="2000" smtClean="0"/>
              <a:t>&gt;&gt;</a:t>
            </a:r>
            <a:r>
              <a:rPr lang="zh-CN" altLang="en-US" sz="2000" smtClean="0"/>
              <a:t>回归测试）</a:t>
            </a:r>
            <a:r>
              <a:rPr lang="en-US" altLang="zh-CN" sz="2000" smtClean="0"/>
              <a:t>*</a:t>
            </a:r>
          </a:p>
          <a:p>
            <a:pPr eaLnBrk="1" hangingPunct="1"/>
            <a:endParaRPr lang="zh-CN" altLang="en-US" sz="2000" smtClean="0"/>
          </a:p>
        </p:txBody>
      </p:sp>
      <p:sp>
        <p:nvSpPr>
          <p:cNvPr id="5530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9E0DA8D-EC13-4FFB-9467-238F1227FB20}" type="slidenum">
              <a:rPr lang="en-GB" altLang="zh-CN" sz="1100" smtClean="0">
                <a:solidFill>
                  <a:srgbClr val="636363"/>
                </a:solidFill>
              </a:rPr>
              <a:pPr eaLnBrk="1" hangingPunct="1"/>
              <a:t>31</a:t>
            </a:fld>
            <a:endParaRPr lang="en-GB" altLang="zh-CN" sz="1100" smtClean="0">
              <a:solidFill>
                <a:srgbClr val="636363"/>
              </a:solidFill>
            </a:endParaRPr>
          </a:p>
        </p:txBody>
      </p:sp>
      <p:pic>
        <p:nvPicPr>
          <p:cNvPr id="55301" name="Picture 2" descr="http://archive.eclipse.org/eclipse/downloads/drops/R-3.2-200606291905/new_noteworthy/images/keep-original-meth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2084388"/>
            <a:ext cx="40957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4"/>
          <p:cNvSpPr>
            <a:spLocks noGrp="1" noChangeArrowheads="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何时更有效？</a:t>
            </a:r>
            <a:endParaRPr lang="en-US" altLang="zh-CN" smtClean="0">
              <a:ea typeface="宋体" pitchFamily="2" charset="-122"/>
            </a:endParaRPr>
          </a:p>
        </p:txBody>
      </p:sp>
      <p:sp>
        <p:nvSpPr>
          <p:cNvPr id="76815" name="Rectangle 15"/>
          <p:cNvSpPr>
            <a:spLocks noGrp="1"/>
          </p:cNvSpPr>
          <p:nvPr>
            <p:ph idx="1"/>
          </p:nvPr>
        </p:nvSpPr>
        <p:spPr/>
        <p:txBody>
          <a:bodyPr rtlCol="0">
            <a:normAutofit fontScale="70000" lnSpcReduction="20000"/>
          </a:bodyPr>
          <a:lstStyle/>
          <a:p>
            <a:pPr eaLnBrk="1" fontAlgn="auto" hangingPunct="1">
              <a:spcAft>
                <a:spcPts val="0"/>
              </a:spcAft>
              <a:buFont typeface="Wingdings 2"/>
              <a:buChar char="ß"/>
              <a:defRPr/>
            </a:pPr>
            <a:r>
              <a:rPr lang="zh-CN" altLang="en-US" dirty="0">
                <a:ea typeface="宋体" charset="-122"/>
              </a:rPr>
              <a:t>公司和客户一致认为应当使用敏捷方法，双方都能理解敏捷方法</a:t>
            </a:r>
            <a:r>
              <a:rPr lang="en-US" altLang="zh-CN" dirty="0">
                <a:ea typeface="宋体" charset="-122"/>
              </a:rPr>
              <a:t>.</a:t>
            </a:r>
          </a:p>
          <a:p>
            <a:pPr eaLnBrk="1" fontAlgn="auto" hangingPunct="1">
              <a:spcAft>
                <a:spcPts val="0"/>
              </a:spcAft>
              <a:buFont typeface="Wingdings 2"/>
              <a:buChar char="ß"/>
              <a:defRPr/>
            </a:pPr>
            <a:r>
              <a:rPr lang="zh-CN" altLang="en-US" dirty="0">
                <a:ea typeface="宋体" charset="-122"/>
              </a:rPr>
              <a:t>敏捷方法对需求不完整以及经常变换的项目比较有效</a:t>
            </a:r>
            <a:r>
              <a:rPr lang="en-US" altLang="zh-CN" dirty="0">
                <a:ea typeface="宋体" charset="-122"/>
              </a:rPr>
              <a:t>.</a:t>
            </a:r>
          </a:p>
          <a:p>
            <a:pPr eaLnBrk="1" fontAlgn="auto" hangingPunct="1">
              <a:spcAft>
                <a:spcPts val="0"/>
              </a:spcAft>
              <a:buFont typeface="Wingdings 2"/>
              <a:buChar char="ß"/>
              <a:defRPr/>
            </a:pPr>
            <a:r>
              <a:rPr lang="zh-CN" altLang="en-US" dirty="0">
                <a:ea typeface="宋体" charset="-122"/>
              </a:rPr>
              <a:t>项目可以划分成固定时间间隔的迭代</a:t>
            </a:r>
            <a:r>
              <a:rPr lang="en-US" altLang="zh-CN" dirty="0">
                <a:ea typeface="宋体" charset="-122"/>
              </a:rPr>
              <a:t>, </a:t>
            </a:r>
            <a:r>
              <a:rPr lang="zh-CN" altLang="en-US" dirty="0">
                <a:ea typeface="宋体" charset="-122"/>
              </a:rPr>
              <a:t>并且可以冻结正在进行的迭代的范围</a:t>
            </a:r>
            <a:endParaRPr lang="en-US" altLang="zh-CN" dirty="0">
              <a:ea typeface="宋体" charset="-122"/>
            </a:endParaRPr>
          </a:p>
          <a:p>
            <a:pPr eaLnBrk="1" fontAlgn="auto" hangingPunct="1">
              <a:spcAft>
                <a:spcPts val="0"/>
              </a:spcAft>
              <a:buFont typeface="Wingdings 2"/>
              <a:buChar char="ß"/>
              <a:defRPr/>
            </a:pPr>
            <a:r>
              <a:rPr lang="zh-CN" altLang="en-US" dirty="0">
                <a:ea typeface="宋体" charset="-122"/>
              </a:rPr>
              <a:t>公司和客户都有能力担当角色尤其是</a:t>
            </a:r>
            <a:r>
              <a:rPr lang="en-US" altLang="zh-CN" dirty="0">
                <a:ea typeface="宋体" charset="-122"/>
              </a:rPr>
              <a:t>Product Owner </a:t>
            </a:r>
            <a:r>
              <a:rPr lang="zh-CN" altLang="en-US" dirty="0">
                <a:ea typeface="宋体" charset="-122"/>
              </a:rPr>
              <a:t>和 </a:t>
            </a:r>
            <a:r>
              <a:rPr lang="en-US" altLang="zh-CN" dirty="0">
                <a:ea typeface="宋体" charset="-122"/>
              </a:rPr>
              <a:t>Scrum Master.</a:t>
            </a:r>
          </a:p>
          <a:p>
            <a:pPr eaLnBrk="1" fontAlgn="auto" hangingPunct="1">
              <a:spcAft>
                <a:spcPts val="0"/>
              </a:spcAft>
              <a:buFont typeface="Wingdings 2"/>
              <a:buChar char="ß"/>
              <a:defRPr/>
            </a:pPr>
            <a:r>
              <a:rPr lang="zh-CN" altLang="en-US" dirty="0">
                <a:ea typeface="宋体" charset="-122"/>
              </a:rPr>
              <a:t>项目的人员结构能够分成</a:t>
            </a:r>
            <a:r>
              <a:rPr lang="en-US" altLang="zh-CN" dirty="0">
                <a:ea typeface="宋体" charset="-122"/>
              </a:rPr>
              <a:t>6</a:t>
            </a:r>
            <a:r>
              <a:rPr lang="zh-CN" altLang="en-US" dirty="0">
                <a:ea typeface="宋体" charset="-122"/>
              </a:rPr>
              <a:t>到</a:t>
            </a:r>
            <a:r>
              <a:rPr lang="en-US" altLang="zh-CN" dirty="0">
                <a:ea typeface="宋体" charset="-122"/>
              </a:rPr>
              <a:t>10</a:t>
            </a:r>
            <a:r>
              <a:rPr lang="zh-CN" altLang="en-US" dirty="0">
                <a:ea typeface="宋体" charset="-122"/>
              </a:rPr>
              <a:t>人的团队，最好每个工作地点一个小组</a:t>
            </a:r>
            <a:r>
              <a:rPr lang="en-US" altLang="zh-CN" dirty="0" smtClean="0">
                <a:ea typeface="宋体" charset="-122"/>
              </a:rPr>
              <a:t>.</a:t>
            </a:r>
            <a:r>
              <a:rPr lang="zh-CN" altLang="en-US" dirty="0" smtClean="0">
                <a:ea typeface="宋体" charset="-122"/>
              </a:rPr>
              <a:t>（</a:t>
            </a:r>
            <a:r>
              <a:rPr lang="en-US" altLang="zh-CN" dirty="0" smtClean="0">
                <a:ea typeface="宋体" charset="-122"/>
              </a:rPr>
              <a:t>Scrum of Scrums</a:t>
            </a:r>
            <a:r>
              <a:rPr lang="zh-CN" altLang="en-US" dirty="0" smtClean="0">
                <a:ea typeface="宋体" charset="-122"/>
              </a:rPr>
              <a:t>，</a:t>
            </a:r>
            <a:r>
              <a:rPr lang="en-US" altLang="zh-CN" dirty="0" smtClean="0">
                <a:ea typeface="宋体" charset="-122"/>
              </a:rPr>
              <a:t>Scrum</a:t>
            </a:r>
            <a:r>
              <a:rPr lang="zh-CN" altLang="en-US" dirty="0" smtClean="0">
                <a:ea typeface="宋体" charset="-122"/>
              </a:rPr>
              <a:t>的扩展）</a:t>
            </a:r>
            <a:endParaRPr lang="en-US" altLang="zh-CN" dirty="0">
              <a:ea typeface="宋体" charset="-122"/>
            </a:endParaRPr>
          </a:p>
          <a:p>
            <a:pPr eaLnBrk="1" fontAlgn="auto" hangingPunct="1">
              <a:spcAft>
                <a:spcPts val="0"/>
              </a:spcAft>
              <a:buFont typeface="Wingdings 2"/>
              <a:buChar char="ß"/>
              <a:defRPr/>
            </a:pPr>
            <a:r>
              <a:rPr lang="zh-CN" altLang="en-US" dirty="0">
                <a:ea typeface="宋体" charset="-122"/>
              </a:rPr>
              <a:t>团队成员能够以自组织的方式工作</a:t>
            </a:r>
            <a:r>
              <a:rPr lang="en-US" altLang="zh-CN" dirty="0">
                <a:ea typeface="宋体" charset="-122"/>
              </a:rPr>
              <a:t>. </a:t>
            </a:r>
          </a:p>
          <a:p>
            <a:pPr eaLnBrk="1" fontAlgn="auto" hangingPunct="1">
              <a:spcAft>
                <a:spcPts val="0"/>
              </a:spcAft>
              <a:buFont typeface="Wingdings 2"/>
              <a:buChar char="ß"/>
              <a:defRPr/>
            </a:pPr>
            <a:r>
              <a:rPr lang="zh-CN" altLang="en-US" dirty="0">
                <a:ea typeface="宋体" charset="-122"/>
              </a:rPr>
              <a:t>项目的合同允许变更</a:t>
            </a:r>
            <a:r>
              <a:rPr lang="en-US" altLang="zh-CN" dirty="0">
                <a:ea typeface="宋体" charset="-122"/>
              </a:rPr>
              <a:t>.</a:t>
            </a:r>
          </a:p>
          <a:p>
            <a:pPr lvl="1" eaLnBrk="1" fontAlgn="auto" hangingPunct="1">
              <a:spcAft>
                <a:spcPts val="0"/>
              </a:spcAft>
              <a:buFont typeface="Wingdings 2"/>
              <a:buChar char="Þ"/>
              <a:defRPr/>
            </a:pPr>
            <a:r>
              <a:rPr lang="zh-CN" altLang="en-US" dirty="0">
                <a:ea typeface="宋体" charset="-122"/>
              </a:rPr>
              <a:t>固定价格的项目可以使用敏捷，但应当尽量避免。</a:t>
            </a:r>
          </a:p>
          <a:p>
            <a:pPr lvl="2" eaLnBrk="1" fontAlgn="auto" hangingPunct="1">
              <a:spcAft>
                <a:spcPts val="0"/>
              </a:spcAft>
              <a:buFont typeface="Wingdings 2"/>
              <a:buChar char=""/>
              <a:defRPr/>
            </a:pPr>
            <a:r>
              <a:rPr lang="zh-CN" altLang="en-US" dirty="0">
                <a:ea typeface="宋体" charset="-122"/>
              </a:rPr>
              <a:t>最好在按时间和材料付费或者按月付费的项目中进行使用、</a:t>
            </a:r>
            <a:endParaRPr lang="en-US" altLang="zh-CN" dirty="0">
              <a:ea typeface="宋体" charset="-122"/>
            </a:endParaRPr>
          </a:p>
          <a:p>
            <a:pPr lvl="1" eaLnBrk="1" fontAlgn="auto" hangingPunct="1">
              <a:spcAft>
                <a:spcPts val="0"/>
              </a:spcAft>
              <a:buFont typeface="Wingdings 2"/>
              <a:buChar char="Þ"/>
              <a:defRPr/>
            </a:pPr>
            <a:r>
              <a:rPr lang="zh-CN" altLang="en-US" dirty="0">
                <a:ea typeface="宋体" charset="-122"/>
              </a:rPr>
              <a:t>变更项目的范围不需要高级管理层的批准</a:t>
            </a:r>
            <a:r>
              <a:rPr lang="en-US" altLang="zh-CN" dirty="0">
                <a:ea typeface="宋体" charset="-122"/>
              </a:rPr>
              <a:t>.</a:t>
            </a:r>
          </a:p>
          <a:p>
            <a:pPr lvl="1" eaLnBrk="1" fontAlgn="auto" hangingPunct="1">
              <a:spcAft>
                <a:spcPts val="0"/>
              </a:spcAft>
              <a:buFont typeface="Wingdings 2"/>
              <a:buChar char="Þ"/>
              <a:defRPr/>
            </a:pPr>
            <a:endParaRPr lang="en-US" altLang="zh-CN" dirty="0">
              <a:ea typeface="宋体" charset="-122"/>
            </a:endParaRPr>
          </a:p>
          <a:p>
            <a:pPr lvl="1" eaLnBrk="1" fontAlgn="auto" hangingPunct="1">
              <a:spcAft>
                <a:spcPts val="0"/>
              </a:spcAft>
              <a:buFont typeface="Wingdings 2"/>
              <a:buChar char="Þ"/>
              <a:defRPr/>
            </a:pPr>
            <a:endParaRPr lang="en-US" altLang="zh-CN" dirty="0">
              <a:ea typeface="宋体" charset="-122"/>
            </a:endParaRPr>
          </a:p>
        </p:txBody>
      </p:sp>
      <p:sp>
        <p:nvSpPr>
          <p:cNvPr id="5632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22E8478-DC00-4532-970B-290014E6CECE}" type="slidenum">
              <a:rPr lang="en-GB" altLang="zh-CN" sz="1100" smtClean="0">
                <a:solidFill>
                  <a:srgbClr val="636363"/>
                </a:solidFill>
              </a:rPr>
              <a:pPr eaLnBrk="1" hangingPunct="1"/>
              <a:t>32</a:t>
            </a:fld>
            <a:endParaRPr lang="en-GB" altLang="zh-CN" sz="1100" smtClean="0">
              <a:solidFill>
                <a:srgbClr val="636363"/>
              </a:solidFill>
            </a:endParaRPr>
          </a:p>
        </p:txBody>
      </p:sp>
      <p:sp>
        <p:nvSpPr>
          <p:cNvPr id="5" name="TextBox 4"/>
          <p:cNvSpPr txBox="1">
            <a:spLocks noChangeArrowheads="1"/>
          </p:cNvSpPr>
          <p:nvPr/>
        </p:nvSpPr>
        <p:spPr bwMode="auto">
          <a:xfrm>
            <a:off x="2046288" y="6053138"/>
            <a:ext cx="5170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1800">
                <a:solidFill>
                  <a:srgbClr val="FF0000"/>
                </a:solidFill>
              </a:rPr>
              <a:t>问题</a:t>
            </a:r>
            <a:r>
              <a:rPr lang="en-US" altLang="zh-CN" sz="1800">
                <a:solidFill>
                  <a:srgbClr val="FF0000"/>
                </a:solidFill>
              </a:rPr>
              <a:t>2</a:t>
            </a:r>
            <a:r>
              <a:rPr lang="zh-CN" altLang="en-US" sz="1800">
                <a:solidFill>
                  <a:srgbClr val="FF0000"/>
                </a:solidFill>
              </a:rPr>
              <a:t>，为什么</a:t>
            </a:r>
            <a:r>
              <a:rPr lang="en-US" altLang="zh-CN" sz="1800">
                <a:solidFill>
                  <a:srgbClr val="FF0000"/>
                </a:solidFill>
              </a:rPr>
              <a:t>SCRUM</a:t>
            </a:r>
            <a:r>
              <a:rPr lang="zh-CN" altLang="en-US" sz="1800">
                <a:solidFill>
                  <a:srgbClr val="FF0000"/>
                </a:solidFill>
              </a:rPr>
              <a:t>团队人员最好在</a:t>
            </a:r>
            <a:r>
              <a:rPr lang="en-US" altLang="zh-CN" sz="1800">
                <a:solidFill>
                  <a:srgbClr val="FF0000"/>
                </a:solidFill>
              </a:rPr>
              <a:t>10</a:t>
            </a:r>
            <a:r>
              <a:rPr lang="zh-CN" altLang="en-US" sz="1800">
                <a:solidFill>
                  <a:srgbClr val="FF0000"/>
                </a:solidFill>
              </a:rPr>
              <a:t>人以内？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p>
          <a:p>
            <a:pPr eaLnBrk="1" fontAlgn="auto" hangingPunct="1">
              <a:spcAft>
                <a:spcPts val="0"/>
              </a:spcAft>
              <a:buFont typeface="Wingdings 2"/>
              <a:buChar char="ß"/>
              <a:defRPr/>
            </a:pPr>
            <a:r>
              <a:rPr lang="zh-CN" altLang="en-US" dirty="0" smtClean="0">
                <a:ea typeface="宋体" charset="-122"/>
              </a:rPr>
              <a:t>敏捷方法是什么？</a:t>
            </a:r>
          </a:p>
          <a:p>
            <a:pPr eaLnBrk="1" fontAlgn="auto" hangingPunct="1">
              <a:spcAft>
                <a:spcPts val="0"/>
              </a:spcAft>
              <a:buFont typeface="Wingdings 2"/>
              <a:buChar char="ß"/>
              <a:defRPr/>
            </a:pPr>
            <a:r>
              <a:rPr lang="zh-CN" altLang="en-US" dirty="0" smtClean="0">
                <a:ea typeface="宋体" charset="-122"/>
              </a:rPr>
              <a:t>敏捷方法的实践</a:t>
            </a:r>
            <a:endParaRPr lang="en-US" altLang="zh-CN" dirty="0" smtClean="0">
              <a:ea typeface="宋体" charset="-122"/>
            </a:endParaRPr>
          </a:p>
          <a:p>
            <a:pPr eaLnBrk="1" fontAlgn="auto" hangingPunct="1">
              <a:spcAft>
                <a:spcPts val="0"/>
              </a:spcAft>
              <a:buFont typeface="Wingdings 2"/>
              <a:buChar char="ß"/>
              <a:defRPr/>
            </a:pPr>
            <a:r>
              <a:rPr lang="en-US" altLang="zh-CN" b="1" i="1" dirty="0" smtClean="0">
                <a:solidFill>
                  <a:srgbClr val="FF0000"/>
                </a:solidFill>
                <a:ea typeface="宋体" charset="-122"/>
              </a:rPr>
              <a:t>Scrum</a:t>
            </a:r>
            <a:r>
              <a:rPr lang="zh-CN" altLang="en-US" b="1" i="1" dirty="0">
                <a:solidFill>
                  <a:srgbClr val="FF0000"/>
                </a:solidFill>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endParaRPr lang="zh-CN" altLang="en-US" dirty="0">
              <a:ea typeface="宋体" charset="-122"/>
            </a:endParaRP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5734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791B0798-F101-4E34-9DEA-0FD763CA7459}" type="slidenum">
              <a:rPr lang="en-GB" altLang="zh-CN" sz="1100" smtClean="0">
                <a:solidFill>
                  <a:srgbClr val="636363"/>
                </a:solidFill>
              </a:rPr>
              <a:pPr eaLnBrk="1" hangingPunct="1"/>
              <a:t>33</a:t>
            </a:fld>
            <a:endParaRPr lang="en-GB" altLang="zh-CN" sz="1100" smtClean="0">
              <a:solidFill>
                <a:srgbClr val="636363"/>
              </a:solidFill>
            </a:endParaRPr>
          </a:p>
        </p:txBody>
      </p:sp>
      <p:pic>
        <p:nvPicPr>
          <p:cNvPr id="5734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p:cNvSpPr>
            <a:spLocks noGrp="1" noChangeArrowheads="1"/>
          </p:cNvSpPr>
          <p:nvPr>
            <p:ph type="title"/>
          </p:nvPr>
        </p:nvSpPr>
        <p:spPr/>
        <p:txBody>
          <a:bodyPr/>
          <a:lstStyle/>
          <a:p>
            <a:pPr eaLnBrk="1" hangingPunct="1"/>
            <a:r>
              <a:rPr lang="zh-CN" altLang="en-US" smtClean="0">
                <a:ea typeface="宋体" pitchFamily="2" charset="-122"/>
              </a:rPr>
              <a:t>敏捷特别强调人的因素</a:t>
            </a:r>
          </a:p>
        </p:txBody>
      </p:sp>
      <p:sp>
        <p:nvSpPr>
          <p:cNvPr id="58371" name="Rectangle 9"/>
          <p:cNvSpPr>
            <a:spLocks noGrp="1"/>
          </p:cNvSpPr>
          <p:nvPr>
            <p:ph idx="1"/>
          </p:nvPr>
        </p:nvSpPr>
        <p:spPr/>
        <p:txBody>
          <a:bodyPr/>
          <a:lstStyle/>
          <a:p>
            <a:pPr eaLnBrk="1" hangingPunct="1"/>
            <a:r>
              <a:rPr lang="zh-CN" altLang="en-US" sz="2800" smtClean="0">
                <a:ea typeface="宋体" pitchFamily="2" charset="-122"/>
              </a:rPr>
              <a:t>相对于过程与工具，敏捷更强调“人”的因素。</a:t>
            </a:r>
          </a:p>
          <a:p>
            <a:pPr eaLnBrk="1" hangingPunct="1"/>
            <a:endParaRPr lang="zh-CN" altLang="en-US" sz="2800" smtClean="0">
              <a:ea typeface="宋体" pitchFamily="2" charset="-122"/>
            </a:endParaRPr>
          </a:p>
          <a:p>
            <a:pPr eaLnBrk="1" hangingPunct="1"/>
            <a:r>
              <a:rPr lang="zh-CN" altLang="en-US" sz="2800" smtClean="0">
                <a:ea typeface="宋体" pitchFamily="2" charset="-122"/>
              </a:rPr>
              <a:t>诚信是基础</a:t>
            </a:r>
          </a:p>
          <a:p>
            <a:pPr eaLnBrk="1" hangingPunct="1"/>
            <a:endParaRPr lang="zh-CN" altLang="en-US" sz="2800" smtClean="0">
              <a:ea typeface="宋体" pitchFamily="2" charset="-122"/>
            </a:endParaRPr>
          </a:p>
          <a:p>
            <a:pPr eaLnBrk="1" hangingPunct="1"/>
            <a:r>
              <a:rPr lang="zh-CN" altLang="en-US" sz="2800" smtClean="0">
                <a:ea typeface="宋体" pitchFamily="2" charset="-122"/>
              </a:rPr>
              <a:t>没有过程能够对诚信进行有效的约束</a:t>
            </a:r>
          </a:p>
          <a:p>
            <a:pPr eaLnBrk="1" hangingPunct="1"/>
            <a:endParaRPr lang="zh-CN" altLang="en-US" sz="2800" smtClean="0">
              <a:ea typeface="宋体" pitchFamily="2" charset="-122"/>
            </a:endParaRPr>
          </a:p>
          <a:p>
            <a:pPr eaLnBrk="1" hangingPunct="1"/>
            <a:r>
              <a:rPr lang="zh-CN" altLang="en-US" sz="2800" smtClean="0">
                <a:ea typeface="宋体" pitchFamily="2" charset="-122"/>
              </a:rPr>
              <a:t>诚信与否是有效实施敏捷过程的最大限制</a:t>
            </a:r>
          </a:p>
          <a:p>
            <a:pPr eaLnBrk="1" hangingPunct="1"/>
            <a:endParaRPr lang="zh-CN" altLang="en-US" sz="2800" smtClean="0">
              <a:ea typeface="宋体" pitchFamily="2" charset="-122"/>
            </a:endParaRPr>
          </a:p>
        </p:txBody>
      </p:sp>
      <p:sp>
        <p:nvSpPr>
          <p:cNvPr id="5837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DD9C6425-3B18-49FE-BD58-FF609FCD8796}" type="slidenum">
              <a:rPr lang="en-GB" altLang="zh-CN" sz="1100" smtClean="0">
                <a:solidFill>
                  <a:srgbClr val="636363"/>
                </a:solidFill>
              </a:rPr>
              <a:pPr eaLnBrk="1" hangingPunct="1"/>
              <a:t>34</a:t>
            </a:fld>
            <a:endParaRPr lang="en-GB" altLang="zh-CN" sz="1100" smtClean="0">
              <a:solidFill>
                <a:srgbClr val="636363"/>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smtClean="0"/>
              <a:t>Scrum</a:t>
            </a:r>
            <a:r>
              <a:rPr lang="zh-CN" altLang="en-US" smtClean="0"/>
              <a:t>框架</a:t>
            </a:r>
            <a:endParaRPr lang="zh-CN" altLang="en-US" smtClean="0">
              <a:ea typeface="宋体" pitchFamily="2" charset="-122"/>
            </a:endParaRPr>
          </a:p>
        </p:txBody>
      </p:sp>
      <p:sp>
        <p:nvSpPr>
          <p:cNvPr id="59395"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42919657-9506-4147-B43C-BD025A348EDB}" type="slidenum">
              <a:rPr lang="zh-CN" altLang="en-US" sz="1100" smtClean="0">
                <a:solidFill>
                  <a:srgbClr val="636363"/>
                </a:solidFill>
              </a:rPr>
              <a:pPr eaLnBrk="1" hangingPunct="1"/>
              <a:t>35</a:t>
            </a:fld>
            <a:endParaRPr lang="zh-CN" altLang="en-US" sz="1100" smtClean="0">
              <a:solidFill>
                <a:srgbClr val="636363"/>
              </a:solidFill>
            </a:endParaRPr>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7791450" cy="40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ko-KR" sz="1100" smtClean="0">
                <a:solidFill>
                  <a:srgbClr val="636363"/>
                </a:solidFill>
              </a:rPr>
              <a:t>www.</a:t>
            </a:r>
            <a:r>
              <a:rPr lang="en-US" altLang="zh-CN" sz="1100" smtClean="0">
                <a:solidFill>
                  <a:srgbClr val="636363"/>
                </a:solidFill>
              </a:rPr>
              <a:t>haiyisoft.com</a:t>
            </a:r>
          </a:p>
        </p:txBody>
      </p:sp>
      <p:sp>
        <p:nvSpPr>
          <p:cNvPr id="60419"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1100" smtClean="0">
                <a:solidFill>
                  <a:srgbClr val="636363"/>
                </a:solidFill>
              </a:rPr>
              <a:t>海颐软件</a:t>
            </a:r>
          </a:p>
        </p:txBody>
      </p:sp>
      <p:sp>
        <p:nvSpPr>
          <p:cNvPr id="60420" name="Rectangle 2"/>
          <p:cNvSpPr>
            <a:spLocks noGrp="1" noChangeArrowheads="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角色</a:t>
            </a:r>
          </a:p>
        </p:txBody>
      </p:sp>
      <p:pic>
        <p:nvPicPr>
          <p:cNvPr id="60421"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762000"/>
            <a:ext cx="5381625" cy="588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t>Scrum</a:t>
            </a:r>
            <a:r>
              <a:rPr lang="zh-CN" altLang="en-US" smtClean="0"/>
              <a:t>角色之</a:t>
            </a:r>
            <a:r>
              <a:rPr lang="en-US" altLang="zh-CN" smtClean="0"/>
              <a:t>Product Owner</a:t>
            </a:r>
            <a:endParaRPr lang="zh-CN" altLang="en-US" smtClean="0">
              <a:ea typeface="宋体" pitchFamily="2" charset="-122"/>
            </a:endParaRPr>
          </a:p>
        </p:txBody>
      </p:sp>
      <p:sp>
        <p:nvSpPr>
          <p:cNvPr id="61443" name="Rectangle 3"/>
          <p:cNvSpPr>
            <a:spLocks noGrp="1" noChangeArrowheads="1"/>
          </p:cNvSpPr>
          <p:nvPr>
            <p:ph idx="1"/>
          </p:nvPr>
        </p:nvSpPr>
        <p:spPr>
          <a:xfrm>
            <a:off x="179388" y="1412875"/>
            <a:ext cx="8785225" cy="4752975"/>
          </a:xfrm>
        </p:spPr>
        <p:txBody>
          <a:bodyPr/>
          <a:lstStyle/>
          <a:p>
            <a:pPr eaLnBrk="1" hangingPunct="1"/>
            <a:r>
              <a:rPr lang="zh-CN" altLang="en-US" sz="2800" smtClean="0"/>
              <a:t>产品负责人（</a:t>
            </a:r>
            <a:r>
              <a:rPr lang="en-US" altLang="zh-CN" sz="2800" smtClean="0"/>
              <a:t>Product Owner</a:t>
            </a:r>
            <a:r>
              <a:rPr lang="zh-CN" altLang="en-US" sz="2800" smtClean="0"/>
              <a:t>）的职责如下：</a:t>
            </a:r>
          </a:p>
          <a:p>
            <a:pPr lvl="1" eaLnBrk="1" hangingPunct="1"/>
            <a:r>
              <a:rPr lang="zh-CN" altLang="en-US" sz="2400" smtClean="0"/>
              <a:t>确定产品的功能。</a:t>
            </a:r>
          </a:p>
          <a:p>
            <a:pPr lvl="1" eaLnBrk="1" hangingPunct="1"/>
            <a:r>
              <a:rPr lang="zh-CN" altLang="en-US" sz="2400" smtClean="0"/>
              <a:t>决定发布的日期和发布内容。</a:t>
            </a:r>
          </a:p>
          <a:p>
            <a:pPr lvl="1" eaLnBrk="1" hangingPunct="1"/>
            <a:r>
              <a:rPr lang="zh-CN" altLang="en-US" sz="2400" smtClean="0"/>
              <a:t>为产品的</a:t>
            </a:r>
            <a:r>
              <a:rPr lang="en-US" altLang="zh-CN" sz="2400" smtClean="0"/>
              <a:t>profitability of the product (ROI)</a:t>
            </a:r>
            <a:r>
              <a:rPr lang="zh-CN" altLang="en-US" sz="2400" smtClean="0"/>
              <a:t>负责。</a:t>
            </a:r>
          </a:p>
          <a:p>
            <a:pPr lvl="1" eaLnBrk="1" hangingPunct="1"/>
            <a:r>
              <a:rPr lang="zh-CN" altLang="en-US" sz="2400" smtClean="0"/>
              <a:t>根据市场价值确定功能优先级。</a:t>
            </a:r>
          </a:p>
          <a:p>
            <a:pPr lvl="1" eaLnBrk="1" hangingPunct="1"/>
            <a:r>
              <a:rPr lang="zh-CN" altLang="en-US" sz="2400" smtClean="0"/>
              <a:t>每个</a:t>
            </a:r>
            <a:r>
              <a:rPr lang="en-US" altLang="zh-CN" sz="2400" smtClean="0"/>
              <a:t>Sprint</a:t>
            </a:r>
            <a:r>
              <a:rPr lang="zh-CN" altLang="en-US" sz="2400" smtClean="0"/>
              <a:t>，根据需要调整功能和优先级（每个</a:t>
            </a:r>
            <a:r>
              <a:rPr lang="en-US" altLang="zh-CN" sz="2400" smtClean="0"/>
              <a:t>Sprint</a:t>
            </a:r>
            <a:r>
              <a:rPr lang="zh-CN" altLang="en-US" sz="2400" smtClean="0"/>
              <a:t>开始前调整）。</a:t>
            </a:r>
          </a:p>
          <a:p>
            <a:pPr lvl="1" eaLnBrk="1" hangingPunct="1"/>
            <a:r>
              <a:rPr lang="zh-CN" altLang="en-US" sz="2400" smtClean="0"/>
              <a:t>接受或拒绝接受开发团队的工作成果。</a:t>
            </a:r>
            <a:endParaRPr lang="zh-CN" altLang="en-US" sz="2400" smtClean="0">
              <a:latin typeface="宋体" pitchFamily="2" charset="-122"/>
            </a:endParaRPr>
          </a:p>
        </p:txBody>
      </p:sp>
      <p:sp>
        <p:nvSpPr>
          <p:cNvPr id="61444"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6DD20EB-698B-424B-94C0-2009291EB4F8}" type="slidenum">
              <a:rPr lang="zh-CN" altLang="en-US" sz="1100" smtClean="0">
                <a:solidFill>
                  <a:srgbClr val="636363"/>
                </a:solidFill>
              </a:rPr>
              <a:pPr eaLnBrk="1" hangingPunct="1"/>
              <a:t>37</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smtClean="0"/>
              <a:t>Scrum</a:t>
            </a:r>
            <a:r>
              <a:rPr lang="zh-CN" altLang="en-US" smtClean="0"/>
              <a:t>角色之</a:t>
            </a:r>
            <a:r>
              <a:rPr lang="en-US" altLang="zh-CN" smtClean="0"/>
              <a:t>ScrumMaster</a:t>
            </a:r>
            <a:endParaRPr lang="en-US" altLang="zh-CN" smtClean="0">
              <a:ea typeface="宋体" pitchFamily="2" charset="-122"/>
            </a:endParaRPr>
          </a:p>
        </p:txBody>
      </p:sp>
      <p:sp>
        <p:nvSpPr>
          <p:cNvPr id="38915" name="Rectangle 3"/>
          <p:cNvSpPr>
            <a:spLocks noGrp="1" noChangeArrowheads="1"/>
          </p:cNvSpPr>
          <p:nvPr>
            <p:ph idx="1"/>
          </p:nvPr>
        </p:nvSpPr>
        <p:spPr>
          <a:xfrm>
            <a:off x="179388" y="1412875"/>
            <a:ext cx="8713787" cy="4248150"/>
          </a:xfrm>
        </p:spPr>
        <p:txBody>
          <a:bodyPr>
            <a:normAutofit fontScale="92500"/>
          </a:bodyPr>
          <a:lstStyle/>
          <a:p>
            <a:pPr eaLnBrk="1" hangingPunct="1">
              <a:defRPr/>
            </a:pPr>
            <a:r>
              <a:rPr lang="zh-CN" altLang="en-US" dirty="0" smtClean="0"/>
              <a:t>作为</a:t>
            </a:r>
            <a:r>
              <a:rPr lang="en-US" altLang="zh-CN" dirty="0" smtClean="0"/>
              <a:t>Team Leader</a:t>
            </a:r>
            <a:r>
              <a:rPr lang="zh-CN" altLang="en-US" dirty="0" smtClean="0"/>
              <a:t>和</a:t>
            </a:r>
            <a:r>
              <a:rPr lang="en-US" altLang="zh-CN" dirty="0" smtClean="0"/>
              <a:t>Product owner</a:t>
            </a:r>
            <a:r>
              <a:rPr lang="zh-CN" altLang="en-US" dirty="0" smtClean="0"/>
              <a:t>紧密地工作在一起，他可以及时地为团队成员提供帮助。他必须</a:t>
            </a:r>
            <a:r>
              <a:rPr lang="en-US" altLang="zh-CN" dirty="0" smtClean="0"/>
              <a:t>:</a:t>
            </a:r>
          </a:p>
          <a:p>
            <a:pPr lvl="1" eaLnBrk="1" hangingPunct="1">
              <a:defRPr/>
            </a:pPr>
            <a:r>
              <a:rPr lang="zh-CN" altLang="en-US" dirty="0" smtClean="0"/>
              <a:t>保证团队资源完全可被利用并且全部是高产出的。</a:t>
            </a:r>
          </a:p>
          <a:p>
            <a:pPr lvl="1" eaLnBrk="1" hangingPunct="1">
              <a:defRPr/>
            </a:pPr>
            <a:r>
              <a:rPr lang="zh-CN" altLang="en-US" dirty="0" smtClean="0"/>
              <a:t>保证各个角色及职责的良好协作。</a:t>
            </a:r>
          </a:p>
          <a:p>
            <a:pPr lvl="1" eaLnBrk="1" hangingPunct="1">
              <a:defRPr/>
            </a:pPr>
            <a:r>
              <a:rPr lang="zh-CN" altLang="en-US" dirty="0" smtClean="0"/>
              <a:t>解决团队开发中的障碍。</a:t>
            </a:r>
          </a:p>
          <a:p>
            <a:pPr lvl="1" eaLnBrk="1" hangingPunct="1">
              <a:defRPr/>
            </a:pPr>
            <a:r>
              <a:rPr lang="zh-CN" altLang="en-US" dirty="0" smtClean="0"/>
              <a:t>做为团队和外部的接口，屏蔽外界对团队成员的干扰。</a:t>
            </a:r>
          </a:p>
          <a:p>
            <a:pPr lvl="1" eaLnBrk="1" hangingPunct="1">
              <a:defRPr/>
            </a:pPr>
            <a:r>
              <a:rPr lang="zh-CN" altLang="en-US" dirty="0" smtClean="0"/>
              <a:t>保证开发过程按计划进行，组织 </a:t>
            </a:r>
            <a:r>
              <a:rPr lang="en-US" altLang="zh-CN" dirty="0" smtClean="0"/>
              <a:t>Daily Scrum, Sprint Review and Sprint Planning meetings</a:t>
            </a:r>
            <a:r>
              <a:rPr lang="zh-CN" altLang="en-US" dirty="0" smtClean="0"/>
              <a:t>。</a:t>
            </a:r>
            <a:endParaRPr lang="zh-CN" altLang="en-US" dirty="0">
              <a:ea typeface="宋体" pitchFamily="2" charset="-122"/>
            </a:endParaRPr>
          </a:p>
        </p:txBody>
      </p:sp>
      <p:sp>
        <p:nvSpPr>
          <p:cNvPr id="62468" name="灯片编号占位符 5"/>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CB20B66D-55A8-43D6-9703-488D820524D2}" type="slidenum">
              <a:rPr lang="zh-CN" altLang="en-US" sz="1100" smtClean="0">
                <a:solidFill>
                  <a:srgbClr val="636363"/>
                </a:solidFill>
              </a:rPr>
              <a:pPr eaLnBrk="1" hangingPunct="1"/>
              <a:t>38</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en-US" altLang="zh-CN" smtClean="0"/>
              <a:t>Scrum</a:t>
            </a:r>
            <a:r>
              <a:rPr lang="zh-CN" altLang="en-US" smtClean="0"/>
              <a:t>角色之</a:t>
            </a:r>
            <a:r>
              <a:rPr lang="en-US" altLang="zh-CN" smtClean="0"/>
              <a:t>Scrum Team</a:t>
            </a:r>
            <a:endParaRPr lang="zh-CN" altLang="en-US" smtClean="0"/>
          </a:p>
        </p:txBody>
      </p:sp>
      <p:sp>
        <p:nvSpPr>
          <p:cNvPr id="3" name="内容占位符 2"/>
          <p:cNvSpPr>
            <a:spLocks noGrp="1"/>
          </p:cNvSpPr>
          <p:nvPr>
            <p:ph idx="1"/>
          </p:nvPr>
        </p:nvSpPr>
        <p:spPr/>
        <p:txBody>
          <a:bodyPr>
            <a:normAutofit fontScale="92500" lnSpcReduction="20000"/>
          </a:bodyPr>
          <a:lstStyle/>
          <a:p>
            <a:pPr eaLnBrk="1" hangingPunct="1">
              <a:defRPr/>
            </a:pPr>
            <a:r>
              <a:rPr lang="zh-CN" altLang="en-US" dirty="0" smtClean="0"/>
              <a:t>一般情况人数在</a:t>
            </a:r>
            <a:r>
              <a:rPr lang="en-US" altLang="zh-CN" dirty="0" smtClean="0"/>
              <a:t>5-9</a:t>
            </a:r>
            <a:r>
              <a:rPr lang="zh-CN" altLang="en-US" dirty="0" smtClean="0"/>
              <a:t>个左右</a:t>
            </a:r>
          </a:p>
          <a:p>
            <a:pPr eaLnBrk="1" hangingPunct="1">
              <a:defRPr/>
            </a:pPr>
            <a:r>
              <a:rPr lang="zh-CN" altLang="en-US" dirty="0" smtClean="0"/>
              <a:t>团队要跨职能</a:t>
            </a:r>
            <a:endParaRPr lang="en-US" altLang="zh-CN" dirty="0" smtClean="0"/>
          </a:p>
          <a:p>
            <a:pPr eaLnBrk="1" hangingPunct="1">
              <a:buFont typeface="Wingdings 2" pitchFamily="18" charset="2"/>
              <a:buNone/>
              <a:defRPr/>
            </a:pPr>
            <a:r>
              <a:rPr lang="zh-CN" altLang="en-US" dirty="0" smtClean="0"/>
              <a:t>（包括开发人员、测试人员、用户界面设计师等）</a:t>
            </a:r>
          </a:p>
          <a:p>
            <a:pPr eaLnBrk="1" hangingPunct="1">
              <a:defRPr/>
            </a:pPr>
            <a:r>
              <a:rPr lang="zh-CN" altLang="en-US" dirty="0" smtClean="0"/>
              <a:t>团队成员需要全职。</a:t>
            </a:r>
            <a:endParaRPr lang="en-US" altLang="zh-CN" dirty="0" smtClean="0"/>
          </a:p>
          <a:p>
            <a:pPr eaLnBrk="1" hangingPunct="1">
              <a:buFont typeface="Wingdings 2" pitchFamily="18" charset="2"/>
              <a:buNone/>
              <a:defRPr/>
            </a:pPr>
            <a:r>
              <a:rPr lang="zh-CN" altLang="en-US" dirty="0" smtClean="0"/>
              <a:t>（有些情况例外，比如数据库管理员）</a:t>
            </a:r>
          </a:p>
          <a:p>
            <a:pPr eaLnBrk="1" hangingPunct="1">
              <a:defRPr/>
            </a:pPr>
            <a:r>
              <a:rPr lang="zh-CN" altLang="en-US" dirty="0" smtClean="0"/>
              <a:t>在项目向导范围内有权利做任何事情已确保达到</a:t>
            </a:r>
            <a:r>
              <a:rPr lang="en-US" altLang="zh-CN" dirty="0" smtClean="0"/>
              <a:t>Sprint</a:t>
            </a:r>
            <a:r>
              <a:rPr lang="zh-CN" altLang="en-US" dirty="0" smtClean="0"/>
              <a:t>的目标。</a:t>
            </a:r>
          </a:p>
          <a:p>
            <a:pPr eaLnBrk="1" hangingPunct="1">
              <a:defRPr/>
            </a:pPr>
            <a:r>
              <a:rPr lang="zh-CN" altLang="en-US" dirty="0" smtClean="0"/>
              <a:t>高度的自我组织能力。</a:t>
            </a:r>
          </a:p>
          <a:p>
            <a:pPr eaLnBrk="1" hangingPunct="1">
              <a:defRPr/>
            </a:pPr>
            <a:r>
              <a:rPr lang="zh-CN" altLang="en-US" dirty="0" smtClean="0"/>
              <a:t>向</a:t>
            </a:r>
            <a:r>
              <a:rPr lang="en-US" altLang="zh-CN" dirty="0" smtClean="0"/>
              <a:t>Product Owner</a:t>
            </a:r>
            <a:r>
              <a:rPr lang="zh-CN" altLang="en-US" dirty="0" smtClean="0"/>
              <a:t>演示产品功能。</a:t>
            </a:r>
          </a:p>
          <a:p>
            <a:pPr eaLnBrk="1" hangingPunct="1">
              <a:defRPr/>
            </a:pPr>
            <a:r>
              <a:rPr lang="zh-CN" altLang="en-US" dirty="0" smtClean="0"/>
              <a:t>团队成员构成在</a:t>
            </a:r>
            <a:r>
              <a:rPr lang="en-US" altLang="zh-CN" dirty="0" smtClean="0"/>
              <a:t>sprint</a:t>
            </a:r>
            <a:r>
              <a:rPr lang="zh-CN" altLang="en-US" dirty="0" smtClean="0"/>
              <a:t>内不允许变化。</a:t>
            </a:r>
            <a:endParaRPr lang="zh-CN" altLang="en-US" dirty="0"/>
          </a:p>
        </p:txBody>
      </p:sp>
      <p:sp>
        <p:nvSpPr>
          <p:cNvPr id="63492"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36C453E0-845E-4BEE-9381-3E21CB0F7790}" type="slidenum">
              <a:rPr lang="zh-CN" altLang="en-US" sz="1100" smtClean="0">
                <a:solidFill>
                  <a:srgbClr val="636363"/>
                </a:solidFill>
              </a:rPr>
              <a:pPr eaLnBrk="1" hangingPunct="1"/>
              <a:t>39</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r>
              <a:rPr lang="zh-CN" altLang="en-US" smtClean="0"/>
              <a:t>软件项目的复杂性</a:t>
            </a:r>
          </a:p>
        </p:txBody>
      </p:sp>
      <p:sp>
        <p:nvSpPr>
          <p:cNvPr id="27651" name="内容占位符 2"/>
          <p:cNvSpPr>
            <a:spLocks noGrp="1"/>
          </p:cNvSpPr>
          <p:nvPr>
            <p:ph idx="1"/>
          </p:nvPr>
        </p:nvSpPr>
        <p:spPr>
          <a:xfrm>
            <a:off x="457200" y="1600200"/>
            <a:ext cx="3259138" cy="4686300"/>
          </a:xfrm>
        </p:spPr>
        <p:txBody>
          <a:bodyPr/>
          <a:lstStyle/>
          <a:p>
            <a:pPr eaLnBrk="1" hangingPunct="1"/>
            <a:r>
              <a:rPr lang="zh-CN" altLang="en-US" sz="2800" smtClean="0">
                <a:latin typeface="楷体" pitchFamily="49" charset="-122"/>
                <a:ea typeface="楷体" pitchFamily="49" charset="-122"/>
              </a:rPr>
              <a:t>横轴代表需求的复杂度</a:t>
            </a:r>
            <a:endParaRPr lang="en-US" altLang="zh-CN" sz="2800" smtClean="0">
              <a:latin typeface="楷体" pitchFamily="49" charset="-122"/>
              <a:ea typeface="楷体" pitchFamily="49" charset="-122"/>
            </a:endParaRPr>
          </a:p>
          <a:p>
            <a:pPr eaLnBrk="1" hangingPunct="1"/>
            <a:r>
              <a:rPr lang="zh-CN" altLang="en-US" sz="2800" smtClean="0">
                <a:latin typeface="楷体" pitchFamily="49" charset="-122"/>
                <a:ea typeface="楷体" pitchFamily="49" charset="-122"/>
              </a:rPr>
              <a:t>纵轴表示技术的复杂度</a:t>
            </a:r>
            <a:endParaRPr lang="en-US" altLang="zh-CN" sz="2800" smtClean="0">
              <a:latin typeface="楷体" pitchFamily="49" charset="-122"/>
              <a:ea typeface="楷体" pitchFamily="49" charset="-122"/>
            </a:endParaRPr>
          </a:p>
          <a:p>
            <a:pPr eaLnBrk="1" hangingPunct="1"/>
            <a:r>
              <a:rPr lang="zh-CN" altLang="en-US" sz="2800" smtClean="0">
                <a:latin typeface="楷体" pitchFamily="49" charset="-122"/>
                <a:ea typeface="楷体" pitchFamily="49" charset="-122"/>
              </a:rPr>
              <a:t>还有人力资源的复杂度</a:t>
            </a:r>
          </a:p>
        </p:txBody>
      </p:sp>
      <p:sp>
        <p:nvSpPr>
          <p:cNvPr id="276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40BA9681-9274-48CB-B07D-5AA891A508C2}" type="slidenum">
              <a:rPr lang="en-GB" altLang="zh-CN" sz="1100" smtClean="0">
                <a:solidFill>
                  <a:srgbClr val="636363"/>
                </a:solidFill>
              </a:rPr>
              <a:pPr eaLnBrk="1" hangingPunct="1"/>
              <a:t>4</a:t>
            </a:fld>
            <a:endParaRPr lang="en-GB" altLang="zh-CN" sz="1100" smtClean="0">
              <a:solidFill>
                <a:srgbClr val="636363"/>
              </a:solidFill>
            </a:endParaRPr>
          </a:p>
        </p:txBody>
      </p:sp>
      <p:pic>
        <p:nvPicPr>
          <p:cNvPr id="276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5" y="1625600"/>
            <a:ext cx="49212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p>
          <a:p>
            <a:pPr eaLnBrk="1" fontAlgn="auto" hangingPunct="1">
              <a:spcAft>
                <a:spcPts val="0"/>
              </a:spcAft>
              <a:buFont typeface="Wingdings 2"/>
              <a:buChar char="ß"/>
              <a:defRPr/>
            </a:pPr>
            <a:r>
              <a:rPr lang="zh-CN" altLang="en-US" dirty="0" smtClean="0">
                <a:ea typeface="宋体" charset="-122"/>
              </a:rPr>
              <a:t>敏捷方法是什么？</a:t>
            </a:r>
          </a:p>
          <a:p>
            <a:pPr eaLnBrk="1" fontAlgn="auto" hangingPunct="1">
              <a:spcAft>
                <a:spcPts val="0"/>
              </a:spcAft>
              <a:buFont typeface="Wingdings 2"/>
              <a:buChar char="ß"/>
              <a:defRPr/>
            </a:pPr>
            <a:r>
              <a:rPr lang="zh-CN" altLang="en-US" dirty="0" smtClean="0">
                <a:ea typeface="宋体" charset="-122"/>
              </a:rPr>
              <a:t>敏捷方法的实践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的角色 </a:t>
            </a:r>
          </a:p>
          <a:p>
            <a:pPr eaLnBrk="1" fontAlgn="auto" hangingPunct="1">
              <a:spcAft>
                <a:spcPts val="0"/>
              </a:spcAft>
              <a:buFont typeface="Wingdings 2"/>
              <a:buChar char="ß"/>
              <a:defRPr/>
            </a:pPr>
            <a:r>
              <a:rPr lang="en-US" altLang="zh-CN" b="1" i="1" dirty="0" smtClean="0">
                <a:solidFill>
                  <a:srgbClr val="FF0000"/>
                </a:solidFill>
                <a:ea typeface="宋体" charset="-122"/>
              </a:rPr>
              <a:t>Scrum</a:t>
            </a:r>
            <a:r>
              <a:rPr lang="zh-CN" altLang="en-US" b="1" i="1" dirty="0" smtClean="0">
                <a:solidFill>
                  <a:srgbClr val="FF0000"/>
                </a:solidFill>
                <a:ea typeface="宋体" charset="-122"/>
              </a:rPr>
              <a:t>流程和工作产品 </a:t>
            </a: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6451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3761BC3-E948-4C26-A894-9B42085EDC03}" type="slidenum">
              <a:rPr lang="en-GB" altLang="zh-CN" sz="1100" smtClean="0">
                <a:solidFill>
                  <a:srgbClr val="636363"/>
                </a:solidFill>
              </a:rPr>
              <a:pPr eaLnBrk="1" hangingPunct="1"/>
              <a:t>40</a:t>
            </a:fld>
            <a:endParaRPr lang="en-GB" altLang="zh-CN" sz="1100" smtClean="0">
              <a:solidFill>
                <a:srgbClr val="636363"/>
              </a:solidFill>
            </a:endParaRPr>
          </a:p>
        </p:txBody>
      </p:sp>
      <p:pic>
        <p:nvPicPr>
          <p:cNvPr id="6451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4"/>
          <p:cNvSpPr>
            <a:spLocks noGrp="1" noChangeArrowheads="1"/>
          </p:cNvSpPr>
          <p:nvPr>
            <p:ph type="title"/>
          </p:nvPr>
        </p:nvSpPr>
        <p:spPr/>
        <p:txBody>
          <a:bodyPr/>
          <a:lstStyle/>
          <a:p>
            <a:pPr eaLnBrk="1" hangingPunct="1"/>
            <a:r>
              <a:rPr lang="en-US" altLang="zh-CN" smtClean="0">
                <a:ea typeface="宋体" pitchFamily="2" charset="-122"/>
              </a:rPr>
              <a:t>Scrum </a:t>
            </a:r>
            <a:r>
              <a:rPr lang="zh-CN" altLang="en-US" smtClean="0">
                <a:ea typeface="宋体" pitchFamily="2" charset="-122"/>
              </a:rPr>
              <a:t>流程</a:t>
            </a:r>
            <a:endParaRPr lang="en-US" altLang="zh-CN" smtClean="0">
              <a:ea typeface="宋体" pitchFamily="2" charset="-122"/>
            </a:endParaRPr>
          </a:p>
        </p:txBody>
      </p:sp>
      <p:sp>
        <p:nvSpPr>
          <p:cNvPr id="102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FD88D7C-C04B-4A3C-9A03-48E9F352E504}" type="slidenum">
              <a:rPr lang="en-GB" altLang="zh-CN" sz="1100" smtClean="0">
                <a:solidFill>
                  <a:srgbClr val="636363"/>
                </a:solidFill>
              </a:rPr>
              <a:pPr eaLnBrk="1" hangingPunct="1"/>
              <a:t>41</a:t>
            </a:fld>
            <a:endParaRPr lang="en-GB" altLang="zh-CN" sz="1100" smtClean="0">
              <a:solidFill>
                <a:srgbClr val="636363"/>
              </a:solidFill>
            </a:endParaRPr>
          </a:p>
        </p:txBody>
      </p:sp>
      <p:pic>
        <p:nvPicPr>
          <p:cNvPr id="1029" name="Picture 20" descr="Pictur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49400"/>
            <a:ext cx="7775575"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4"/>
          <p:cNvSpPr>
            <a:spLocks noChangeArrowheads="1"/>
          </p:cNvSpPr>
          <p:nvPr/>
        </p:nvSpPr>
        <p:spPr bwMode="auto">
          <a:xfrm>
            <a:off x="5435600" y="5516563"/>
            <a:ext cx="1873250" cy="576262"/>
          </a:xfrm>
          <a:prstGeom prst="rect">
            <a:avLst/>
          </a:prstGeom>
          <a:solidFill>
            <a:schemeClr val="bg1"/>
          </a:solidFill>
          <a:ln w="9525">
            <a:solidFill>
              <a:schemeClr val="bg1"/>
            </a:solidFill>
            <a:miter lim="800000"/>
            <a:headEnd/>
            <a:tailEnd/>
          </a:ln>
        </p:spPr>
        <p:txBody>
          <a:bodyPr wrap="none" lIns="90000" tIns="46800" rIns="90000" bIns="46800" anchor="ctr"/>
          <a:lstStyle/>
          <a:p>
            <a:endParaRPr lang="zh-CN" altLang="en-US"/>
          </a:p>
        </p:txBody>
      </p:sp>
      <p:sp>
        <p:nvSpPr>
          <p:cNvPr id="1031" name="Rectangle 5"/>
          <p:cNvSpPr>
            <a:spLocks noChangeArrowheads="1"/>
          </p:cNvSpPr>
          <p:nvPr/>
        </p:nvSpPr>
        <p:spPr bwMode="auto">
          <a:xfrm>
            <a:off x="2312988" y="5514975"/>
            <a:ext cx="25082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r>
              <a:rPr lang="en-US" altLang="zh-CN" sz="1400">
                <a:latin typeface="Arial" pitchFamily="34" charset="0"/>
                <a:ea typeface="宋体" pitchFamily="2" charset="-122"/>
              </a:rPr>
              <a:t>Sprint Planning Meeting:</a:t>
            </a:r>
          </a:p>
          <a:p>
            <a:pPr>
              <a:buFontTx/>
              <a:buChar char="•"/>
            </a:pPr>
            <a:r>
              <a:rPr lang="en-US" altLang="zh-CN" sz="1400">
                <a:latin typeface="Arial" pitchFamily="34" charset="0"/>
                <a:ea typeface="宋体" pitchFamily="2" charset="-122"/>
              </a:rPr>
              <a:t>Next Sprint Goal</a:t>
            </a:r>
          </a:p>
          <a:p>
            <a:pPr>
              <a:buFontTx/>
              <a:buChar char="•"/>
            </a:pPr>
            <a:r>
              <a:rPr lang="en-US" altLang="zh-CN" sz="1400">
                <a:latin typeface="Arial" pitchFamily="34" charset="0"/>
                <a:ea typeface="宋体" pitchFamily="2" charset="-122"/>
              </a:rPr>
              <a:t>Sprint Backlog</a:t>
            </a:r>
          </a:p>
          <a:p>
            <a:pPr>
              <a:buFontTx/>
              <a:buChar char="•"/>
            </a:pPr>
            <a:r>
              <a:rPr lang="en-US" altLang="zh-CN" sz="1400">
                <a:latin typeface="Arial" pitchFamily="34" charset="0"/>
                <a:ea typeface="宋体" pitchFamily="2" charset="-122"/>
              </a:rPr>
              <a:t>Updated Product Backlog</a:t>
            </a:r>
          </a:p>
        </p:txBody>
      </p:sp>
      <p:sp>
        <p:nvSpPr>
          <p:cNvPr id="1032" name="Rectangle 6"/>
          <p:cNvSpPr>
            <a:spLocks noChangeArrowheads="1"/>
          </p:cNvSpPr>
          <p:nvPr/>
        </p:nvSpPr>
        <p:spPr bwMode="auto">
          <a:xfrm>
            <a:off x="6129338" y="290513"/>
            <a:ext cx="29162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marL="800100" lvl="1" indent="-342900"/>
            <a:r>
              <a:rPr lang="en-US" altLang="zh-CN" sz="1400">
                <a:latin typeface="Arial" pitchFamily="34" charset="0"/>
                <a:ea typeface="宋体" pitchFamily="2" charset="-122"/>
              </a:rPr>
              <a:t>Daily Scrum meetings : </a:t>
            </a:r>
          </a:p>
          <a:p>
            <a:pPr marL="800100" lvl="1" indent="-342900">
              <a:buFontTx/>
              <a:buChar char="•"/>
            </a:pPr>
            <a:r>
              <a:rPr lang="en-US" altLang="zh-CN" sz="1400">
                <a:latin typeface="Arial" pitchFamily="34" charset="0"/>
                <a:ea typeface="宋体" pitchFamily="2" charset="-122"/>
              </a:rPr>
              <a:t>What did you do yesterday</a:t>
            </a:r>
          </a:p>
          <a:p>
            <a:pPr marL="800100" lvl="1" indent="-342900">
              <a:buFontTx/>
              <a:buChar char="•"/>
            </a:pPr>
            <a:r>
              <a:rPr lang="en-US" altLang="zh-CN" sz="1400">
                <a:latin typeface="Arial" pitchFamily="34" charset="0"/>
                <a:ea typeface="宋体" pitchFamily="2" charset="-122"/>
              </a:rPr>
              <a:t>What will you do today?</a:t>
            </a:r>
          </a:p>
          <a:p>
            <a:pPr marL="800100" lvl="1" indent="-342900">
              <a:buFontTx/>
              <a:buChar char="•"/>
            </a:pPr>
            <a:r>
              <a:rPr lang="en-US" altLang="zh-CN" sz="1400">
                <a:latin typeface="Arial" pitchFamily="34" charset="0"/>
                <a:ea typeface="宋体" pitchFamily="2" charset="-122"/>
              </a:rPr>
              <a:t>What obstacles are in your way?</a:t>
            </a:r>
          </a:p>
        </p:txBody>
      </p:sp>
      <p:sp>
        <p:nvSpPr>
          <p:cNvPr id="1033" name="AutoShape 7"/>
          <p:cNvSpPr>
            <a:spLocks noChangeArrowheads="1"/>
          </p:cNvSpPr>
          <p:nvPr/>
        </p:nvSpPr>
        <p:spPr bwMode="auto">
          <a:xfrm>
            <a:off x="7396163" y="1677988"/>
            <a:ext cx="228600" cy="400050"/>
          </a:xfrm>
          <a:prstGeom prst="downArrow">
            <a:avLst>
              <a:gd name="adj1" fmla="val 50000"/>
              <a:gd name="adj2" fmla="val 43750"/>
            </a:avLst>
          </a:prstGeom>
          <a:solidFill>
            <a:schemeClr val="accent1"/>
          </a:solidFill>
          <a:ln w="9525">
            <a:solidFill>
              <a:schemeClr val="tx1"/>
            </a:solidFill>
            <a:miter lim="800000"/>
            <a:headEnd/>
            <a:tailEnd/>
          </a:ln>
        </p:spPr>
        <p:txBody>
          <a:bodyPr wrap="none" lIns="90000" tIns="46800" rIns="90000" bIns="46800" anchor="ctr"/>
          <a:lstStyle/>
          <a:p>
            <a:endParaRPr lang="zh-CN" altLang="en-US"/>
          </a:p>
        </p:txBody>
      </p:sp>
      <p:sp>
        <p:nvSpPr>
          <p:cNvPr id="1034" name="AutoShape 8"/>
          <p:cNvSpPr>
            <a:spLocks noChangeArrowheads="1"/>
          </p:cNvSpPr>
          <p:nvPr/>
        </p:nvSpPr>
        <p:spPr bwMode="auto">
          <a:xfrm>
            <a:off x="2792413" y="5322888"/>
            <a:ext cx="212725" cy="228600"/>
          </a:xfrm>
          <a:prstGeom prst="upArrow">
            <a:avLst>
              <a:gd name="adj1" fmla="val 50000"/>
              <a:gd name="adj2" fmla="val 26866"/>
            </a:avLst>
          </a:prstGeom>
          <a:solidFill>
            <a:schemeClr val="accent1"/>
          </a:solidFill>
          <a:ln w="9525">
            <a:solidFill>
              <a:schemeClr val="tx1"/>
            </a:solidFill>
            <a:miter lim="800000"/>
            <a:headEnd/>
            <a:tailEnd/>
          </a:ln>
        </p:spPr>
        <p:txBody>
          <a:bodyPr wrap="none" lIns="90000" tIns="46800" rIns="90000" bIns="46800" anchor="ctr"/>
          <a:lstStyle/>
          <a:p>
            <a:endParaRPr lang="zh-CN" altLang="en-US"/>
          </a:p>
        </p:txBody>
      </p:sp>
      <p:sp>
        <p:nvSpPr>
          <p:cNvPr id="1035" name="AutoShape 9"/>
          <p:cNvSpPr>
            <a:spLocks noChangeArrowheads="1"/>
          </p:cNvSpPr>
          <p:nvPr/>
        </p:nvSpPr>
        <p:spPr bwMode="auto">
          <a:xfrm>
            <a:off x="3635375" y="5157788"/>
            <a:ext cx="3554413" cy="236537"/>
          </a:xfrm>
          <a:prstGeom prst="leftArrow">
            <a:avLst>
              <a:gd name="adj1" fmla="val 50333"/>
              <a:gd name="adj2" fmla="val 129816"/>
            </a:avLst>
          </a:prstGeom>
          <a:solidFill>
            <a:srgbClr val="B82892"/>
          </a:solidFill>
          <a:ln w="9525">
            <a:solidFill>
              <a:schemeClr val="tx1"/>
            </a:solidFill>
            <a:miter lim="800000"/>
            <a:headEnd/>
            <a:tailEnd/>
          </a:ln>
        </p:spPr>
        <p:txBody>
          <a:bodyPr wrap="none" lIns="90000" tIns="46800" rIns="90000" bIns="46800" anchor="ctr"/>
          <a:lstStyle/>
          <a:p>
            <a:endParaRPr lang="zh-CN" altLang="en-US"/>
          </a:p>
        </p:txBody>
      </p:sp>
      <p:sp>
        <p:nvSpPr>
          <p:cNvPr id="1036" name="Text Box 10"/>
          <p:cNvSpPr txBox="1">
            <a:spLocks noChangeArrowheads="1"/>
          </p:cNvSpPr>
          <p:nvPr/>
        </p:nvSpPr>
        <p:spPr bwMode="auto">
          <a:xfrm>
            <a:off x="5437188" y="5805488"/>
            <a:ext cx="3455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spcBef>
                <a:spcPct val="50000"/>
              </a:spcBef>
            </a:pPr>
            <a:r>
              <a:rPr lang="en-US" altLang="zh-CN" sz="1000">
                <a:latin typeface="Arial" pitchFamily="34" charset="0"/>
                <a:ea typeface="宋体" pitchFamily="2" charset="-122"/>
              </a:rPr>
              <a:t>Source: </a:t>
            </a:r>
            <a:r>
              <a:rPr lang="en-US" altLang="zh-CN" sz="1000">
                <a:latin typeface="Arial" pitchFamily="34" charset="0"/>
                <a:ea typeface="宋体" pitchFamily="2" charset="-122"/>
                <a:hlinkClick r:id="rId4"/>
              </a:rPr>
              <a:t>http://www.amdika.com/scrum_primer_1_0.pdf</a:t>
            </a:r>
            <a:endParaRPr lang="en-US" altLang="zh-CN" sz="1000">
              <a:latin typeface="Arial" pitchFamily="34" charset="0"/>
              <a:ea typeface="宋体" pitchFamily="2" charset="-122"/>
            </a:endParaRPr>
          </a:p>
        </p:txBody>
      </p:sp>
      <p:sp>
        <p:nvSpPr>
          <p:cNvPr id="1037" name="Rectangle 13"/>
          <p:cNvSpPr>
            <a:spLocks noChangeArrowheads="1"/>
          </p:cNvSpPr>
          <p:nvPr/>
        </p:nvSpPr>
        <p:spPr bwMode="auto">
          <a:xfrm>
            <a:off x="6443663" y="2205038"/>
            <a:ext cx="1223962"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1038" name="Rectangle 14"/>
          <p:cNvSpPr>
            <a:spLocks noChangeArrowheads="1"/>
          </p:cNvSpPr>
          <p:nvPr/>
        </p:nvSpPr>
        <p:spPr bwMode="auto">
          <a:xfrm>
            <a:off x="6659563" y="2420938"/>
            <a:ext cx="792162"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1039" name="Text Box 12"/>
          <p:cNvSpPr txBox="1">
            <a:spLocks noChangeArrowheads="1"/>
          </p:cNvSpPr>
          <p:nvPr/>
        </p:nvSpPr>
        <p:spPr bwMode="auto">
          <a:xfrm>
            <a:off x="6516688" y="2205038"/>
            <a:ext cx="1060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b="1">
                <a:latin typeface="Arial" pitchFamily="34" charset="0"/>
                <a:ea typeface="宋体" pitchFamily="2" charset="-122"/>
              </a:rPr>
              <a:t>Daily Scrum</a:t>
            </a:r>
          </a:p>
        </p:txBody>
      </p:sp>
      <p:sp>
        <p:nvSpPr>
          <p:cNvPr id="1040" name="Rectangle 15"/>
          <p:cNvSpPr>
            <a:spLocks noChangeArrowheads="1"/>
          </p:cNvSpPr>
          <p:nvPr/>
        </p:nvSpPr>
        <p:spPr bwMode="auto">
          <a:xfrm>
            <a:off x="7235825" y="5300663"/>
            <a:ext cx="1008063"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1041" name="Text Box 16"/>
          <p:cNvSpPr txBox="1">
            <a:spLocks noChangeArrowheads="1"/>
          </p:cNvSpPr>
          <p:nvPr/>
        </p:nvSpPr>
        <p:spPr bwMode="auto">
          <a:xfrm>
            <a:off x="7092950" y="5300663"/>
            <a:ext cx="118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ctr" eaLnBrk="1" hangingPunct="1"/>
            <a:r>
              <a:rPr lang="en-US" altLang="zh-CN" sz="1200" b="1">
                <a:latin typeface="Arial" pitchFamily="34" charset="0"/>
                <a:ea typeface="宋体" pitchFamily="2" charset="-122"/>
              </a:rPr>
              <a:t>Sprint</a:t>
            </a:r>
          </a:p>
          <a:p>
            <a:pPr algn="ctr" eaLnBrk="1" hangingPunct="1"/>
            <a:r>
              <a:rPr lang="en-US" altLang="zh-CN" sz="1200" b="1">
                <a:latin typeface="Arial" pitchFamily="34" charset="0"/>
                <a:ea typeface="宋体" pitchFamily="2" charset="-122"/>
              </a:rPr>
              <a:t>Retrospective</a:t>
            </a:r>
          </a:p>
        </p:txBody>
      </p:sp>
      <p:sp>
        <p:nvSpPr>
          <p:cNvPr id="1042" name="Rectangle 17"/>
          <p:cNvSpPr>
            <a:spLocks noChangeArrowheads="1"/>
          </p:cNvSpPr>
          <p:nvPr/>
        </p:nvSpPr>
        <p:spPr bwMode="auto">
          <a:xfrm>
            <a:off x="7019925" y="4508500"/>
            <a:ext cx="1512888"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1043" name="Text Box 18"/>
          <p:cNvSpPr txBox="1">
            <a:spLocks noChangeArrowheads="1"/>
          </p:cNvSpPr>
          <p:nvPr/>
        </p:nvSpPr>
        <p:spPr bwMode="auto">
          <a:xfrm>
            <a:off x="6948488" y="4411663"/>
            <a:ext cx="1527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ctr" eaLnBrk="1" hangingPunct="1"/>
            <a:r>
              <a:rPr lang="en-US" altLang="zh-CN" sz="1200" b="1">
                <a:latin typeface="Arial" pitchFamily="34" charset="0"/>
                <a:ea typeface="宋体" pitchFamily="2" charset="-122"/>
              </a:rPr>
              <a:t>Shippable</a:t>
            </a:r>
          </a:p>
          <a:p>
            <a:pPr algn="ctr" eaLnBrk="1" hangingPunct="1"/>
            <a:r>
              <a:rPr lang="en-US" altLang="zh-CN" sz="1200" b="1">
                <a:latin typeface="Arial" pitchFamily="34" charset="0"/>
                <a:ea typeface="宋体" pitchFamily="2" charset="-122"/>
              </a:rPr>
              <a:t>Product Increment</a:t>
            </a:r>
          </a:p>
        </p:txBody>
      </p:sp>
      <p:sp>
        <p:nvSpPr>
          <p:cNvPr id="1044" name="AutoShape 19">
            <a:hlinkClick r:id="" action="ppaction://hlinkshowjump?jump=lastslideviewed" highlightClick="1"/>
          </p:cNvPr>
          <p:cNvSpPr>
            <a:spLocks noChangeArrowheads="1"/>
          </p:cNvSpPr>
          <p:nvPr/>
        </p:nvSpPr>
        <p:spPr bwMode="auto">
          <a:xfrm>
            <a:off x="7824788" y="6157913"/>
            <a:ext cx="582612" cy="274637"/>
          </a:xfrm>
          <a:prstGeom prst="actionButtonReturn">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mc:AlternateContent xmlns:mc="http://schemas.openxmlformats.org/markup-compatibility/2006">
        <mc:Choice xmlns:p14="http://schemas.microsoft.com/office/powerpoint/2010/main" Requires="p14">
          <p:contentPart p14:bwMode="auto" r:id="rId5">
            <p14:nvContentPartPr>
              <p14:cNvPr id="1026" name="Ink 21"/>
              <p14:cNvContentPartPr>
                <a14:cpLocks xmlns:a14="http://schemas.microsoft.com/office/drawing/2010/main" noRot="1" noChangeAspect="1" noEditPoints="1" noChangeArrowheads="1" noChangeShapeType="1"/>
              </p14:cNvContentPartPr>
              <p14:nvPr/>
            </p14:nvContentPartPr>
            <p14:xfrm>
              <a:off x="8247063" y="6361113"/>
              <a:ext cx="1587" cy="1587"/>
            </p14:xfrm>
          </p:contentPart>
        </mc:Choice>
        <mc:Fallback>
          <p:pic>
            <p:nvPicPr>
              <p:cNvPr id="1026" name="Ink 21"/>
              <p:cNvPicPr>
                <a:picLocks noRot="1" noChangeAspect="1" noEditPoints="1" noChangeArrowheads="1" noChangeShapeType="1"/>
              </p:cNvPicPr>
              <p:nvPr/>
            </p:nvPicPr>
            <p:blipFill>
              <a:blip r:embed="rId6"/>
              <a:stretch>
                <a:fillRect/>
              </a:stretch>
            </p:blipFill>
            <p:spPr>
              <a:xfrm>
                <a:off x="8169300" y="6283350"/>
                <a:ext cx="157113" cy="157113"/>
              </a:xfrm>
              <a:prstGeom prst="rect">
                <a:avLst/>
              </a:prstGeom>
            </p:spPr>
          </p:pic>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en-US" altLang="zh-CN" smtClean="0"/>
              <a:t>Sprints(</a:t>
            </a:r>
            <a:r>
              <a:rPr lang="zh-CN" altLang="en-US" smtClean="0"/>
              <a:t>冲刺</a:t>
            </a:r>
            <a:r>
              <a:rPr lang="en-US" altLang="zh-CN" smtClean="0"/>
              <a:t>)</a:t>
            </a:r>
            <a:endParaRPr lang="zh-CN" altLang="en-US" smtClean="0"/>
          </a:p>
        </p:txBody>
      </p:sp>
      <p:sp>
        <p:nvSpPr>
          <p:cNvPr id="65539" name="内容占位符 2"/>
          <p:cNvSpPr>
            <a:spLocks noGrp="1"/>
          </p:cNvSpPr>
          <p:nvPr>
            <p:ph idx="1"/>
          </p:nvPr>
        </p:nvSpPr>
        <p:spPr>
          <a:xfrm>
            <a:off x="179388" y="1412875"/>
            <a:ext cx="8785225" cy="4392613"/>
          </a:xfrm>
        </p:spPr>
        <p:txBody>
          <a:bodyPr/>
          <a:lstStyle/>
          <a:p>
            <a:pPr eaLnBrk="1" hangingPunct="1"/>
            <a:r>
              <a:rPr lang="en-US" altLang="zh-CN" smtClean="0"/>
              <a:t>Scrum</a:t>
            </a:r>
            <a:r>
              <a:rPr lang="zh-CN" altLang="en-US" smtClean="0"/>
              <a:t>的项目过程有一系列的</a:t>
            </a:r>
            <a:r>
              <a:rPr lang="en-US" altLang="zh-CN" smtClean="0"/>
              <a:t>Sprint</a:t>
            </a:r>
            <a:r>
              <a:rPr lang="zh-CN" altLang="en-US" smtClean="0"/>
              <a:t>组成。</a:t>
            </a:r>
          </a:p>
          <a:p>
            <a:pPr eaLnBrk="1" hangingPunct="1"/>
            <a:r>
              <a:rPr lang="en-US" altLang="zh-CN" smtClean="0"/>
              <a:t>Sprint</a:t>
            </a:r>
            <a:r>
              <a:rPr lang="zh-CN" altLang="en-US" smtClean="0"/>
              <a:t>的长度一般控制在</a:t>
            </a:r>
            <a:r>
              <a:rPr lang="en-US" altLang="zh-CN" smtClean="0"/>
              <a:t>2-4</a:t>
            </a:r>
            <a:r>
              <a:rPr lang="zh-CN" altLang="en-US" smtClean="0"/>
              <a:t>周。</a:t>
            </a:r>
          </a:p>
          <a:p>
            <a:pPr eaLnBrk="1" hangingPunct="1"/>
            <a:r>
              <a:rPr lang="zh-CN" altLang="en-US" smtClean="0"/>
              <a:t>通过固定的周期保持良好的节奏。</a:t>
            </a:r>
          </a:p>
          <a:p>
            <a:pPr eaLnBrk="1" hangingPunct="1"/>
            <a:r>
              <a:rPr lang="zh-CN" altLang="en-US" smtClean="0"/>
              <a:t>产品的设计、开发、测试都在</a:t>
            </a:r>
            <a:r>
              <a:rPr lang="en-US" altLang="zh-CN" smtClean="0"/>
              <a:t>Sprint</a:t>
            </a:r>
            <a:r>
              <a:rPr lang="zh-CN" altLang="en-US" smtClean="0"/>
              <a:t>期间完成。</a:t>
            </a:r>
          </a:p>
          <a:p>
            <a:pPr eaLnBrk="1" hangingPunct="1"/>
            <a:r>
              <a:rPr lang="en-US" altLang="zh-CN" smtClean="0"/>
              <a:t>Sprint</a:t>
            </a:r>
            <a:r>
              <a:rPr lang="zh-CN" altLang="en-US" smtClean="0"/>
              <a:t>结束时交付可以工作的软件。</a:t>
            </a:r>
          </a:p>
          <a:p>
            <a:pPr eaLnBrk="1" hangingPunct="1"/>
            <a:r>
              <a:rPr lang="zh-CN" altLang="en-US" smtClean="0"/>
              <a:t>在</a:t>
            </a:r>
            <a:r>
              <a:rPr lang="en-US" altLang="zh-CN" smtClean="0"/>
              <a:t>Sprint</a:t>
            </a:r>
            <a:r>
              <a:rPr lang="zh-CN" altLang="en-US" smtClean="0"/>
              <a:t>过程中不允许发生变更。</a:t>
            </a:r>
          </a:p>
        </p:txBody>
      </p:sp>
      <p:sp>
        <p:nvSpPr>
          <p:cNvPr id="65540"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8D0892E-9422-4BFA-AA79-A4DB3A97135A}" type="slidenum">
              <a:rPr lang="zh-CN" altLang="en-US" sz="1100" smtClean="0">
                <a:solidFill>
                  <a:srgbClr val="636363"/>
                </a:solidFill>
              </a:rPr>
              <a:pPr eaLnBrk="1" hangingPunct="1"/>
              <a:t>42</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mtClean="0"/>
              <a:t>Scrum</a:t>
            </a:r>
            <a:r>
              <a:rPr lang="zh-CN" altLang="en-US" smtClean="0"/>
              <a:t>框架</a:t>
            </a:r>
            <a:endParaRPr lang="zh-CN" altLang="en-US" smtClean="0">
              <a:ea typeface="宋体" pitchFamily="2" charset="-122"/>
            </a:endParaRPr>
          </a:p>
        </p:txBody>
      </p:sp>
      <p:sp>
        <p:nvSpPr>
          <p:cNvPr id="66563"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D124BD80-2817-4530-88D8-5F789B883697}" type="slidenum">
              <a:rPr lang="zh-CN" altLang="en-US" sz="1100" smtClean="0">
                <a:solidFill>
                  <a:srgbClr val="636363"/>
                </a:solidFill>
              </a:rPr>
              <a:pPr eaLnBrk="1" hangingPunct="1"/>
              <a:t>43</a:t>
            </a:fld>
            <a:endParaRPr lang="zh-CN" altLang="en-US" sz="1100" smtClean="0">
              <a:solidFill>
                <a:srgbClr val="636363"/>
              </a:solidFill>
            </a:endParaRPr>
          </a:p>
        </p:txBody>
      </p:sp>
      <p:pic>
        <p:nvPicPr>
          <p:cNvPr id="665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7791450" cy="40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eaLnBrk="1" hangingPunct="1"/>
            <a:r>
              <a:rPr lang="en-US" altLang="zh-CN" smtClean="0"/>
              <a:t>Scrum</a:t>
            </a:r>
            <a:r>
              <a:rPr lang="zh-CN" altLang="en-US" smtClean="0"/>
              <a:t>仪式之</a:t>
            </a:r>
            <a:r>
              <a:rPr lang="en-US" altLang="zh-CN" smtClean="0"/>
              <a:t>Sprint</a:t>
            </a:r>
            <a:r>
              <a:rPr lang="zh-CN" altLang="en-US" smtClean="0"/>
              <a:t>计划会议</a:t>
            </a:r>
          </a:p>
        </p:txBody>
      </p:sp>
      <p:sp>
        <p:nvSpPr>
          <p:cNvPr id="67587"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67588"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CC8A1A3F-CB5F-4CC6-93B4-83C6E127131E}" type="slidenum">
              <a:rPr lang="zh-CN" altLang="en-US" sz="1100" smtClean="0">
                <a:solidFill>
                  <a:srgbClr val="636363"/>
                </a:solidFill>
              </a:rPr>
              <a:pPr eaLnBrk="1" hangingPunct="1"/>
              <a:t>44</a:t>
            </a:fld>
            <a:endParaRPr lang="zh-CN" altLang="en-US" sz="1100" smtClean="0">
              <a:solidFill>
                <a:srgbClr val="636363"/>
              </a:solidFill>
            </a:endParaRPr>
          </a:p>
        </p:txBody>
      </p:sp>
      <p:pic>
        <p:nvPicPr>
          <p:cNvPr id="675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00213"/>
            <a:ext cx="85788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pPr eaLnBrk="1" hangingPunct="1"/>
            <a:r>
              <a:rPr lang="en-US" altLang="zh-CN" smtClean="0"/>
              <a:t>Scrum</a:t>
            </a:r>
            <a:r>
              <a:rPr lang="zh-CN" altLang="en-US" smtClean="0"/>
              <a:t>仪式之</a:t>
            </a:r>
            <a:r>
              <a:rPr lang="en-US" altLang="zh-CN" smtClean="0"/>
              <a:t>Sprint</a:t>
            </a:r>
            <a:r>
              <a:rPr lang="zh-CN" altLang="en-US" smtClean="0"/>
              <a:t>计划会议</a:t>
            </a:r>
          </a:p>
        </p:txBody>
      </p:sp>
      <p:sp>
        <p:nvSpPr>
          <p:cNvPr id="68611"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68612"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B53A3DC-2143-4AD0-AF84-A7B11A0C7296}" type="slidenum">
              <a:rPr lang="zh-CN" altLang="en-US" sz="1100" smtClean="0">
                <a:solidFill>
                  <a:srgbClr val="636363"/>
                </a:solidFill>
              </a:rPr>
              <a:pPr eaLnBrk="1" hangingPunct="1"/>
              <a:t>45</a:t>
            </a:fld>
            <a:endParaRPr lang="zh-CN" altLang="en-US" sz="1100" smtClean="0">
              <a:solidFill>
                <a:srgbClr val="636363"/>
              </a:solidFill>
            </a:endParaRPr>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81311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pPr eaLnBrk="1" hangingPunct="1"/>
            <a:r>
              <a:rPr lang="en-US" altLang="zh-CN" sz="3200" smtClean="0"/>
              <a:t>Scrum</a:t>
            </a:r>
            <a:r>
              <a:rPr lang="zh-CN" altLang="en-US" sz="3200" smtClean="0"/>
              <a:t>仪式之每日</a:t>
            </a:r>
            <a:r>
              <a:rPr lang="en-US" altLang="zh-CN" sz="3200" smtClean="0"/>
              <a:t>Scrum</a:t>
            </a:r>
            <a:r>
              <a:rPr lang="zh-CN" altLang="en-US" sz="3200" smtClean="0"/>
              <a:t>会议</a:t>
            </a:r>
            <a:r>
              <a:rPr lang="en-US" altLang="zh-CN" sz="3200" smtClean="0"/>
              <a:t>(Daily Scrum)</a:t>
            </a:r>
            <a:endParaRPr lang="zh-CN" altLang="en-US" sz="3200" smtClean="0"/>
          </a:p>
        </p:txBody>
      </p:sp>
      <p:sp>
        <p:nvSpPr>
          <p:cNvPr id="69635" name="内容占位符 2"/>
          <p:cNvSpPr>
            <a:spLocks noGrp="1"/>
          </p:cNvSpPr>
          <p:nvPr>
            <p:ph idx="1"/>
          </p:nvPr>
        </p:nvSpPr>
        <p:spPr/>
        <p:txBody>
          <a:bodyPr/>
          <a:lstStyle/>
          <a:p>
            <a:pPr eaLnBrk="1" hangingPunct="1"/>
            <a:r>
              <a:rPr lang="zh-CN" altLang="en-US" sz="2000" smtClean="0"/>
              <a:t>每日</a:t>
            </a:r>
            <a:r>
              <a:rPr lang="en-US" altLang="zh-CN" sz="2000" smtClean="0"/>
              <a:t>Scrum</a:t>
            </a:r>
            <a:r>
              <a:rPr lang="zh-CN" altLang="en-US" sz="2000" smtClean="0"/>
              <a:t>会议，即团队每日例会，条件允许的话，每天都应该在同样的时间和地点，组织所有成员站立进行。</a:t>
            </a:r>
            <a:endParaRPr lang="en-US" altLang="zh-CN" sz="2000" smtClean="0"/>
          </a:p>
          <a:p>
            <a:pPr eaLnBrk="1" hangingPunct="1"/>
            <a:r>
              <a:rPr lang="zh-CN" altLang="en-US" sz="2000" smtClean="0"/>
              <a:t>最好是每天早晨开，一般</a:t>
            </a:r>
            <a:r>
              <a:rPr lang="en-US" altLang="zh-CN" sz="2000" smtClean="0"/>
              <a:t>15</a:t>
            </a:r>
            <a:r>
              <a:rPr lang="zh-CN" altLang="en-US" sz="2000" smtClean="0"/>
              <a:t>分钟左右，时间比较短，也有利于团队成员安排好当天的工作。</a:t>
            </a:r>
            <a:endParaRPr lang="en-US" altLang="zh-CN" sz="2000" smtClean="0"/>
          </a:p>
          <a:p>
            <a:pPr eaLnBrk="1" hangingPunct="1"/>
            <a:r>
              <a:rPr lang="zh-CN" altLang="en-US" sz="2000" smtClean="0"/>
              <a:t>只有团队成员可以在例会上发言，其他人员有兴趣可以参加，但只能旁听，不能发言。（小猪和小鸡的故事）</a:t>
            </a:r>
            <a:endParaRPr lang="en-US" altLang="zh-CN" sz="2000" smtClean="0"/>
          </a:p>
          <a:p>
            <a:pPr eaLnBrk="1" hangingPunct="1"/>
            <a:r>
              <a:rPr lang="zh-CN" altLang="en-US" sz="2000" smtClean="0"/>
              <a:t>每日</a:t>
            </a:r>
            <a:r>
              <a:rPr lang="en-US" altLang="zh-CN" sz="2000" smtClean="0"/>
              <a:t>Scrum</a:t>
            </a:r>
            <a:r>
              <a:rPr lang="zh-CN" altLang="en-US" sz="2000" smtClean="0"/>
              <a:t>会议由</a:t>
            </a:r>
            <a:r>
              <a:rPr lang="en-US" altLang="zh-CN" sz="2000" smtClean="0"/>
              <a:t>Scrum Master</a:t>
            </a:r>
            <a:r>
              <a:rPr lang="zh-CN" altLang="en-US" sz="2000" smtClean="0"/>
              <a:t>主持，</a:t>
            </a:r>
            <a:r>
              <a:rPr lang="en-US" altLang="zh-CN" sz="2000" smtClean="0"/>
              <a:t> Scrum</a:t>
            </a:r>
            <a:r>
              <a:rPr lang="zh-CN" altLang="en-US" sz="2000" smtClean="0"/>
              <a:t>团队所有成员轮流回答以下</a:t>
            </a:r>
            <a:r>
              <a:rPr lang="en-US" altLang="zh-CN" sz="2000" smtClean="0"/>
              <a:t>3</a:t>
            </a:r>
            <a:r>
              <a:rPr lang="zh-CN" altLang="en-US" sz="2000" smtClean="0"/>
              <a:t>个问题：</a:t>
            </a:r>
            <a:endParaRPr lang="en-US" altLang="zh-CN" sz="2000" smtClean="0"/>
          </a:p>
          <a:p>
            <a:pPr lvl="1" eaLnBrk="1" hangingPunct="1"/>
            <a:r>
              <a:rPr lang="zh-CN" altLang="en-US" sz="1800" smtClean="0"/>
              <a:t>昨天我完成了什么工作？</a:t>
            </a:r>
            <a:endParaRPr lang="en-US" altLang="zh-CN" sz="1800" smtClean="0"/>
          </a:p>
          <a:p>
            <a:pPr lvl="1" eaLnBrk="1" hangingPunct="1"/>
            <a:r>
              <a:rPr lang="zh-CN" altLang="en-US" sz="1800" smtClean="0"/>
              <a:t>今天我打算做什么？</a:t>
            </a:r>
            <a:endParaRPr lang="en-US" altLang="zh-CN" sz="1800" smtClean="0"/>
          </a:p>
          <a:p>
            <a:pPr lvl="1" eaLnBrk="1" hangingPunct="1"/>
            <a:r>
              <a:rPr lang="zh-CN" altLang="en-US" sz="1800" smtClean="0"/>
              <a:t>我在工作中遇到了什么困难？</a:t>
            </a:r>
          </a:p>
        </p:txBody>
      </p:sp>
      <p:sp>
        <p:nvSpPr>
          <p:cNvPr id="69636"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69637"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E8322B9-48F0-4A1C-9C98-E59AE481D3E5}" type="slidenum">
              <a:rPr lang="zh-CN" altLang="en-US" sz="1100" smtClean="0">
                <a:solidFill>
                  <a:srgbClr val="636363"/>
                </a:solidFill>
              </a:rPr>
              <a:pPr eaLnBrk="1" hangingPunct="1"/>
              <a:t>46</a:t>
            </a:fld>
            <a:endParaRPr lang="zh-CN" altLang="en-US" sz="1100" smtClean="0">
              <a:solidFill>
                <a:srgbClr val="636363"/>
              </a:solidFill>
            </a:endParaRPr>
          </a:p>
        </p:txBody>
      </p:sp>
      <p:pic>
        <p:nvPicPr>
          <p:cNvPr id="69638" name="图片 5" descr="http://172.20.32.19:8000/oa/userfiles/image/news/image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5" y="4017963"/>
            <a:ext cx="3787775"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pPr eaLnBrk="1" hangingPunct="1"/>
            <a:r>
              <a:rPr lang="en-US" altLang="zh-CN" smtClean="0"/>
              <a:t>Scrum </a:t>
            </a:r>
            <a:r>
              <a:rPr lang="zh-CN" altLang="en-US" smtClean="0"/>
              <a:t>任务板</a:t>
            </a:r>
            <a:r>
              <a:rPr lang="en-US" altLang="zh-CN" smtClean="0"/>
              <a:t>(Task Board)</a:t>
            </a:r>
            <a:endParaRPr lang="zh-CN" altLang="en-US" smtClean="0"/>
          </a:p>
        </p:txBody>
      </p:sp>
      <p:sp>
        <p:nvSpPr>
          <p:cNvPr id="70659"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0660"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7FF80C5C-8F50-4CE9-9681-DFD61C845E70}" type="slidenum">
              <a:rPr lang="zh-CN" altLang="en-US" sz="1100" smtClean="0">
                <a:solidFill>
                  <a:srgbClr val="636363"/>
                </a:solidFill>
              </a:rPr>
              <a:pPr eaLnBrk="1" hangingPunct="1"/>
              <a:t>47</a:t>
            </a:fld>
            <a:endParaRPr lang="zh-CN" altLang="en-US" sz="1100" smtClean="0">
              <a:solidFill>
                <a:srgbClr val="636363"/>
              </a:solidFill>
            </a:endParaRPr>
          </a:p>
        </p:txBody>
      </p:sp>
      <p:sp>
        <p:nvSpPr>
          <p:cNvPr id="70661" name="TextBox 5"/>
          <p:cNvSpPr txBox="1">
            <a:spLocks noChangeArrowheads="1"/>
          </p:cNvSpPr>
          <p:nvPr/>
        </p:nvSpPr>
        <p:spPr bwMode="auto">
          <a:xfrm>
            <a:off x="250825" y="1557338"/>
            <a:ext cx="87137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a:t>任务板（墙）展现了在</a:t>
            </a:r>
            <a:r>
              <a:rPr lang="en-US" altLang="zh-CN"/>
              <a:t>Sprint</a:t>
            </a:r>
            <a:r>
              <a:rPr lang="zh-CN" altLang="en-US"/>
              <a:t>过程中所有要完成的任务。在</a:t>
            </a:r>
            <a:r>
              <a:rPr lang="en-US" altLang="zh-CN"/>
              <a:t>Sprint</a:t>
            </a:r>
            <a:r>
              <a:rPr lang="zh-CN" altLang="en-US"/>
              <a:t>过程中我们要不断的更新它。如果某个开发人员想到了一个任务他就可以把这个任务写下来放在任务墙上。 无论每日站会过程中或者之后，如果估计发生了变化，任务会根据变化在任务墙上做相应的调整。通常的任务板是下面这个样子</a:t>
            </a:r>
            <a:r>
              <a:rPr lang="en-US" altLang="zh-CN"/>
              <a:t>:</a:t>
            </a:r>
          </a:p>
          <a:p>
            <a:pPr eaLnBrk="1" hangingPunct="1"/>
            <a:endParaRPr lang="zh-CN" altLang="en-US"/>
          </a:p>
        </p:txBody>
      </p:sp>
      <p:pic>
        <p:nvPicPr>
          <p:cNvPr id="70662" name="图片 6" descr="MockedTaskBoar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852738"/>
            <a:ext cx="7439025"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pPr eaLnBrk="1" hangingPunct="1"/>
            <a:r>
              <a:rPr lang="en-US" altLang="zh-CN" smtClean="0"/>
              <a:t>Scrum</a:t>
            </a:r>
            <a:r>
              <a:rPr lang="zh-CN" altLang="en-US" smtClean="0"/>
              <a:t>仪式之</a:t>
            </a:r>
            <a:r>
              <a:rPr lang="en-US" altLang="zh-CN" smtClean="0"/>
              <a:t>Sprint</a:t>
            </a:r>
            <a:r>
              <a:rPr lang="zh-CN" altLang="en-US" smtClean="0"/>
              <a:t>评审会议</a:t>
            </a:r>
          </a:p>
        </p:txBody>
      </p:sp>
      <p:sp>
        <p:nvSpPr>
          <p:cNvPr id="3" name="内容占位符 2"/>
          <p:cNvSpPr>
            <a:spLocks noGrp="1"/>
          </p:cNvSpPr>
          <p:nvPr>
            <p:ph idx="1"/>
          </p:nvPr>
        </p:nvSpPr>
        <p:spPr/>
        <p:txBody>
          <a:bodyPr>
            <a:normAutofit fontScale="92500" lnSpcReduction="10000"/>
          </a:bodyPr>
          <a:lstStyle/>
          <a:p>
            <a:pPr eaLnBrk="1" hangingPunct="1">
              <a:defRPr/>
            </a:pPr>
            <a:r>
              <a:rPr lang="en-US" altLang="zh-CN" dirty="0" smtClean="0"/>
              <a:t>Sprint</a:t>
            </a:r>
            <a:r>
              <a:rPr lang="zh-CN" altLang="en-US" dirty="0" smtClean="0"/>
              <a:t>评审会用来演示在这个</a:t>
            </a:r>
            <a:r>
              <a:rPr lang="en-US" altLang="zh-CN" dirty="0" smtClean="0"/>
              <a:t>Sprint</a:t>
            </a:r>
            <a:r>
              <a:rPr lang="zh-CN" altLang="en-US" dirty="0" smtClean="0"/>
              <a:t>中开发的产品功能给</a:t>
            </a:r>
            <a:r>
              <a:rPr lang="en-US" altLang="zh-CN" dirty="0" smtClean="0"/>
              <a:t>Product Owner. Product Owner</a:t>
            </a:r>
            <a:r>
              <a:rPr lang="zh-CN" altLang="en-US" dirty="0" smtClean="0"/>
              <a:t>会组织这阶段的会议并且邀请相关的干系人参加。</a:t>
            </a:r>
          </a:p>
          <a:p>
            <a:pPr lvl="1" eaLnBrk="1" hangingPunct="1">
              <a:defRPr/>
            </a:pPr>
            <a:r>
              <a:rPr lang="zh-CN" altLang="en-US" dirty="0" smtClean="0"/>
              <a:t>团队展示</a:t>
            </a:r>
            <a:r>
              <a:rPr lang="en-US" altLang="zh-CN" dirty="0" smtClean="0"/>
              <a:t>Sprint</a:t>
            </a:r>
            <a:r>
              <a:rPr lang="zh-CN" altLang="en-US" dirty="0" smtClean="0"/>
              <a:t>中完成的功能</a:t>
            </a:r>
          </a:p>
          <a:p>
            <a:pPr lvl="1" eaLnBrk="1" hangingPunct="1">
              <a:defRPr/>
            </a:pPr>
            <a:r>
              <a:rPr lang="zh-CN" altLang="en-US" dirty="0" smtClean="0"/>
              <a:t>一般是通过现场演示的方式展现功能和架构</a:t>
            </a:r>
          </a:p>
          <a:p>
            <a:pPr lvl="1" eaLnBrk="1" hangingPunct="1">
              <a:defRPr/>
            </a:pPr>
            <a:r>
              <a:rPr lang="zh-CN" altLang="en-US" dirty="0" smtClean="0"/>
              <a:t>不要太正式</a:t>
            </a:r>
          </a:p>
          <a:p>
            <a:pPr lvl="2" eaLnBrk="1" hangingPunct="1">
              <a:defRPr/>
            </a:pPr>
            <a:r>
              <a:rPr lang="zh-CN" altLang="en-US" dirty="0" smtClean="0"/>
              <a:t>不需要</a:t>
            </a:r>
            <a:r>
              <a:rPr lang="en-US" altLang="zh-CN" dirty="0" smtClean="0"/>
              <a:t>PPT</a:t>
            </a:r>
          </a:p>
          <a:p>
            <a:pPr lvl="2" eaLnBrk="1" hangingPunct="1">
              <a:defRPr/>
            </a:pPr>
            <a:r>
              <a:rPr lang="zh-CN" altLang="en-US" dirty="0" smtClean="0"/>
              <a:t>一般控制在</a:t>
            </a:r>
            <a:r>
              <a:rPr lang="en-US" altLang="zh-CN" dirty="0" smtClean="0"/>
              <a:t>2</a:t>
            </a:r>
            <a:r>
              <a:rPr lang="zh-CN" altLang="en-US" dirty="0" smtClean="0"/>
              <a:t>个小时</a:t>
            </a:r>
          </a:p>
          <a:p>
            <a:pPr lvl="1" eaLnBrk="1" hangingPunct="1">
              <a:defRPr/>
            </a:pPr>
            <a:r>
              <a:rPr lang="zh-CN" altLang="en-US" dirty="0" smtClean="0"/>
              <a:t>团队成员都要参加</a:t>
            </a:r>
          </a:p>
          <a:p>
            <a:pPr lvl="1" eaLnBrk="1" hangingPunct="1">
              <a:defRPr/>
            </a:pPr>
            <a:r>
              <a:rPr lang="zh-CN" altLang="en-US" dirty="0" smtClean="0"/>
              <a:t>可以邀请所有人参加</a:t>
            </a:r>
            <a:endParaRPr lang="zh-CN" altLang="en-US" dirty="0"/>
          </a:p>
        </p:txBody>
      </p:sp>
      <p:sp>
        <p:nvSpPr>
          <p:cNvPr id="71684"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1685"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4E32233B-38EF-4015-86B0-3E223E4D9B2A}" type="slidenum">
              <a:rPr lang="zh-CN" altLang="en-US" sz="1100" smtClean="0">
                <a:solidFill>
                  <a:srgbClr val="636363"/>
                </a:solidFill>
              </a:rPr>
              <a:pPr eaLnBrk="1" hangingPunct="1"/>
              <a:t>48</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pPr eaLnBrk="1" hangingPunct="1"/>
            <a:r>
              <a:rPr lang="en-US" altLang="zh-CN" smtClean="0"/>
              <a:t>Scrum</a:t>
            </a:r>
            <a:r>
              <a:rPr lang="zh-CN" altLang="en-US" smtClean="0"/>
              <a:t>仪式之</a:t>
            </a:r>
            <a:r>
              <a:rPr lang="en-US" altLang="zh-CN" smtClean="0"/>
              <a:t>Sprint</a:t>
            </a:r>
            <a:r>
              <a:rPr lang="zh-CN" altLang="en-US" smtClean="0"/>
              <a:t>回顾会议</a:t>
            </a:r>
          </a:p>
        </p:txBody>
      </p:sp>
      <p:sp>
        <p:nvSpPr>
          <p:cNvPr id="72707"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2708"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EF3D51F-2CE6-49D2-AED8-C97154A1D7F6}" type="slidenum">
              <a:rPr lang="zh-CN" altLang="en-US" sz="1100" smtClean="0">
                <a:solidFill>
                  <a:srgbClr val="636363"/>
                </a:solidFill>
              </a:rPr>
              <a:pPr eaLnBrk="1" hangingPunct="1"/>
              <a:t>49</a:t>
            </a:fld>
            <a:endParaRPr lang="zh-CN" altLang="en-US" sz="1100" smtClean="0">
              <a:solidFill>
                <a:srgbClr val="636363"/>
              </a:solidFill>
            </a:endParaRPr>
          </a:p>
        </p:txBody>
      </p:sp>
      <p:sp>
        <p:nvSpPr>
          <p:cNvPr id="7" name="内容占位符 2"/>
          <p:cNvSpPr>
            <a:spLocks noGrp="1"/>
          </p:cNvSpPr>
          <p:nvPr>
            <p:ph idx="1"/>
          </p:nvPr>
        </p:nvSpPr>
        <p:spPr>
          <a:xfrm>
            <a:off x="179388" y="1412875"/>
            <a:ext cx="8785225" cy="3600450"/>
          </a:xfrm>
        </p:spPr>
        <p:txBody>
          <a:bodyPr>
            <a:normAutofit fontScale="85000" lnSpcReduction="10000"/>
          </a:bodyPr>
          <a:lstStyle/>
          <a:p>
            <a:pPr eaLnBrk="1" hangingPunct="1">
              <a:defRPr/>
            </a:pPr>
            <a:r>
              <a:rPr lang="zh-CN" altLang="en-US" dirty="0" smtClean="0"/>
              <a:t>团队的定期自我检视，发现什么是好的，什么是不好的。</a:t>
            </a:r>
          </a:p>
          <a:p>
            <a:pPr eaLnBrk="1" hangingPunct="1">
              <a:defRPr/>
            </a:pPr>
            <a:r>
              <a:rPr lang="zh-CN" altLang="en-US" dirty="0" smtClean="0"/>
              <a:t>一般控制在</a:t>
            </a:r>
            <a:r>
              <a:rPr lang="en-US" altLang="zh-CN" dirty="0" smtClean="0"/>
              <a:t>15-30</a:t>
            </a:r>
            <a:r>
              <a:rPr lang="zh-CN" altLang="en-US" dirty="0" smtClean="0"/>
              <a:t>分钟</a:t>
            </a:r>
          </a:p>
          <a:p>
            <a:pPr eaLnBrk="1" hangingPunct="1">
              <a:defRPr/>
            </a:pPr>
            <a:r>
              <a:rPr lang="zh-CN" altLang="en-US" dirty="0" smtClean="0"/>
              <a:t>每个</a:t>
            </a:r>
            <a:r>
              <a:rPr lang="en-US" altLang="zh-CN" dirty="0" smtClean="0"/>
              <a:t>Sprint</a:t>
            </a:r>
            <a:r>
              <a:rPr lang="zh-CN" altLang="en-US" dirty="0" smtClean="0"/>
              <a:t>都要做</a:t>
            </a:r>
          </a:p>
          <a:p>
            <a:pPr eaLnBrk="1" hangingPunct="1">
              <a:defRPr/>
            </a:pPr>
            <a:r>
              <a:rPr lang="zh-CN" altLang="en-US" dirty="0" smtClean="0"/>
              <a:t>全体参加</a:t>
            </a:r>
          </a:p>
          <a:p>
            <a:pPr lvl="1" eaLnBrk="1" hangingPunct="1">
              <a:defRPr/>
            </a:pPr>
            <a:r>
              <a:rPr lang="en-US" altLang="zh-CN" dirty="0" smtClean="0"/>
              <a:t>Scrum Master</a:t>
            </a:r>
          </a:p>
          <a:p>
            <a:pPr lvl="1" eaLnBrk="1" hangingPunct="1">
              <a:defRPr/>
            </a:pPr>
            <a:r>
              <a:rPr lang="zh-CN" altLang="en-US" dirty="0" smtClean="0"/>
              <a:t>产品负责人</a:t>
            </a:r>
          </a:p>
          <a:p>
            <a:pPr lvl="1" eaLnBrk="1" hangingPunct="1">
              <a:defRPr/>
            </a:pPr>
            <a:r>
              <a:rPr lang="zh-CN" altLang="en-US" dirty="0" smtClean="0"/>
              <a:t>团队</a:t>
            </a:r>
          </a:p>
          <a:p>
            <a:pPr lvl="1" eaLnBrk="1" hangingPunct="1">
              <a:defRPr/>
            </a:pPr>
            <a:r>
              <a:rPr lang="zh-CN" altLang="en-US" dirty="0" smtClean="0"/>
              <a:t>可能的客户或其它干系人</a:t>
            </a:r>
            <a:endParaRPr lang="zh-CN" altLang="en-US" dirty="0"/>
          </a:p>
        </p:txBody>
      </p:sp>
      <p:sp>
        <p:nvSpPr>
          <p:cNvPr id="72710" name="TextBox 7"/>
          <p:cNvSpPr txBox="1">
            <a:spLocks noChangeArrowheads="1"/>
          </p:cNvSpPr>
          <p:nvPr/>
        </p:nvSpPr>
        <p:spPr bwMode="auto">
          <a:xfrm>
            <a:off x="611188" y="5373688"/>
            <a:ext cx="7993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a:t>Sprint</a:t>
            </a:r>
            <a:r>
              <a:rPr lang="zh-CN" altLang="en-US"/>
              <a:t>回顾会议上，全体成员讨论有哪些好的做法可以启动，哪些不好的做法不能再继续下去了，哪些好的做法要继续发扬。</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lang="zh-CN" altLang="en-US" sz="3600" smtClean="0"/>
              <a:t>解决复杂性问题需要采用经验式方式</a:t>
            </a:r>
          </a:p>
        </p:txBody>
      </p:sp>
      <p:sp>
        <p:nvSpPr>
          <p:cNvPr id="28675" name="内容占位符 2"/>
          <p:cNvSpPr>
            <a:spLocks noGrp="1"/>
          </p:cNvSpPr>
          <p:nvPr>
            <p:ph idx="1"/>
          </p:nvPr>
        </p:nvSpPr>
        <p:spPr/>
        <p:txBody>
          <a:bodyPr/>
          <a:lstStyle/>
          <a:p>
            <a:pPr eaLnBrk="1" hangingPunct="1"/>
            <a:r>
              <a:rPr lang="zh-CN" altLang="en-US" smtClean="0"/>
              <a:t>解决问题的两种方式：</a:t>
            </a:r>
            <a:endParaRPr lang="en-US" altLang="zh-CN" smtClean="0"/>
          </a:p>
          <a:p>
            <a:pPr lvl="1" eaLnBrk="1" hangingPunct="1"/>
            <a:r>
              <a:rPr lang="zh-CN" altLang="en-US" smtClean="0"/>
              <a:t>预定义过程控制（富士康流水线生产）</a:t>
            </a:r>
            <a:endParaRPr lang="en-US" altLang="zh-CN" smtClean="0"/>
          </a:p>
          <a:p>
            <a:pPr lvl="1" eaLnBrk="1" hangingPunct="1"/>
            <a:r>
              <a:rPr lang="zh-CN" altLang="en-US" smtClean="0"/>
              <a:t>经验性过程控制（摸着石头过河）</a:t>
            </a:r>
            <a:endParaRPr lang="en-US" altLang="zh-CN" smtClean="0"/>
          </a:p>
          <a:p>
            <a:pPr eaLnBrk="1" hangingPunct="1"/>
            <a:r>
              <a:rPr lang="zh-CN" altLang="en-US" smtClean="0"/>
              <a:t>如果复杂度超过预定义方式的能力范围，应该采用经验性方式</a:t>
            </a:r>
            <a:endParaRPr lang="en-US" altLang="zh-CN" smtClean="0"/>
          </a:p>
          <a:p>
            <a:pPr eaLnBrk="1" hangingPunct="1"/>
            <a:r>
              <a:rPr lang="zh-CN" altLang="en-US" smtClean="0"/>
              <a:t>经验性方式的三大支柱：可见性、检查及适应</a:t>
            </a:r>
          </a:p>
        </p:txBody>
      </p:sp>
      <p:sp>
        <p:nvSpPr>
          <p:cNvPr id="2867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3B0FD4DB-275B-4AC4-8B50-BEBFEAC8804A}" type="slidenum">
              <a:rPr lang="en-GB" altLang="zh-CN" sz="1100" smtClean="0">
                <a:solidFill>
                  <a:srgbClr val="636363"/>
                </a:solidFill>
              </a:rPr>
              <a:pPr eaLnBrk="1" hangingPunct="1"/>
              <a:t>5</a:t>
            </a:fld>
            <a:endParaRPr lang="en-GB" altLang="zh-CN" sz="1100" smtClean="0">
              <a:solidFill>
                <a:srgbClr val="63636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pPr eaLnBrk="1" hangingPunct="1">
              <a:defRPr/>
            </a:pPr>
            <a:r>
              <a:rPr lang="en-US" altLang="zh-CN" dirty="0" smtClean="0"/>
              <a:t>Scrum</a:t>
            </a:r>
            <a:r>
              <a:rPr lang="zh-CN" altLang="en-US" dirty="0" smtClean="0"/>
              <a:t>物件之产品订单</a:t>
            </a:r>
            <a:r>
              <a:rPr lang="en-US" altLang="zh-CN" dirty="0" smtClean="0"/>
              <a:t>(Product Backlog)</a:t>
            </a:r>
            <a:endParaRPr lang="zh-CN" altLang="en-US" dirty="0"/>
          </a:p>
        </p:txBody>
      </p:sp>
      <p:sp>
        <p:nvSpPr>
          <p:cNvPr id="73731" name="内容占位符 6"/>
          <p:cNvSpPr>
            <a:spLocks noGrp="1"/>
          </p:cNvSpPr>
          <p:nvPr>
            <p:ph idx="1"/>
          </p:nvPr>
        </p:nvSpPr>
        <p:spPr>
          <a:xfrm>
            <a:off x="179388" y="1412875"/>
            <a:ext cx="8785225" cy="4464050"/>
          </a:xfrm>
        </p:spPr>
        <p:txBody>
          <a:bodyPr/>
          <a:lstStyle/>
          <a:p>
            <a:pPr eaLnBrk="1" hangingPunct="1"/>
            <a:r>
              <a:rPr lang="zh-CN" altLang="en-US" smtClean="0"/>
              <a:t>一个需求的列表。</a:t>
            </a:r>
          </a:p>
          <a:p>
            <a:pPr eaLnBrk="1" hangingPunct="1"/>
            <a:r>
              <a:rPr lang="zh-CN" altLang="en-US" smtClean="0"/>
              <a:t>一般情况使用用户故事来表示</a:t>
            </a:r>
            <a:r>
              <a:rPr lang="en-US" altLang="zh-CN" smtClean="0"/>
              <a:t>backlog</a:t>
            </a:r>
            <a:r>
              <a:rPr lang="zh-CN" altLang="en-US" smtClean="0"/>
              <a:t>条目</a:t>
            </a:r>
          </a:p>
          <a:p>
            <a:pPr eaLnBrk="1" hangingPunct="1"/>
            <a:r>
              <a:rPr lang="zh-CN" altLang="en-US" smtClean="0"/>
              <a:t>理想情况每个需求项都对产品的客户或用户有价值</a:t>
            </a:r>
          </a:p>
          <a:p>
            <a:pPr eaLnBrk="1" hangingPunct="1"/>
            <a:r>
              <a:rPr lang="en-US" altLang="zh-CN" smtClean="0"/>
              <a:t>Backlog</a:t>
            </a:r>
            <a:r>
              <a:rPr lang="zh-CN" altLang="en-US" smtClean="0"/>
              <a:t>条目按照商业价值排列优先级</a:t>
            </a:r>
          </a:p>
          <a:p>
            <a:pPr eaLnBrk="1" hangingPunct="1"/>
            <a:r>
              <a:rPr lang="zh-CN" altLang="en-US" smtClean="0"/>
              <a:t>优先级由产品负责人来排列</a:t>
            </a:r>
          </a:p>
          <a:p>
            <a:pPr eaLnBrk="1" hangingPunct="1"/>
            <a:r>
              <a:rPr lang="zh-CN" altLang="en-US" smtClean="0"/>
              <a:t>在每个</a:t>
            </a:r>
            <a:r>
              <a:rPr lang="en-US" altLang="zh-CN" smtClean="0"/>
              <a:t>Sprint</a:t>
            </a:r>
            <a:r>
              <a:rPr lang="zh-CN" altLang="en-US" smtClean="0"/>
              <a:t>结束的时候要更新优先级的排列</a:t>
            </a:r>
            <a:endParaRPr lang="en-US" altLang="zh-CN" smtClean="0"/>
          </a:p>
          <a:p>
            <a:pPr eaLnBrk="1" hangingPunct="1"/>
            <a:endParaRPr lang="en-US" altLang="zh-CN" smtClean="0"/>
          </a:p>
          <a:p>
            <a:pPr eaLnBrk="1" hangingPunct="1"/>
            <a:endParaRPr lang="zh-CN" altLang="en-US" smtClean="0"/>
          </a:p>
        </p:txBody>
      </p:sp>
      <p:sp>
        <p:nvSpPr>
          <p:cNvPr id="73732"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3733"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17B5F90-B76E-4AB5-9978-8123899EE725}" type="slidenum">
              <a:rPr lang="zh-CN" altLang="en-US" sz="1100" smtClean="0">
                <a:solidFill>
                  <a:srgbClr val="636363"/>
                </a:solidFill>
              </a:rPr>
              <a:pPr eaLnBrk="1" hangingPunct="1"/>
              <a:t>50</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Scrum</a:t>
            </a:r>
            <a:r>
              <a:rPr lang="zh-CN" altLang="en-US" dirty="0" smtClean="0"/>
              <a:t>物件之产品订单</a:t>
            </a:r>
            <a:r>
              <a:rPr lang="en-US" altLang="zh-CN" dirty="0" smtClean="0"/>
              <a:t>(Product Backlog)</a:t>
            </a:r>
            <a:endParaRPr lang="zh-CN" altLang="en-US" dirty="0"/>
          </a:p>
        </p:txBody>
      </p:sp>
      <p:sp>
        <p:nvSpPr>
          <p:cNvPr id="74755"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4756"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23634A78-C248-4925-AF99-4AF356318523}" type="slidenum">
              <a:rPr lang="zh-CN" altLang="en-US" sz="1100" smtClean="0">
                <a:solidFill>
                  <a:srgbClr val="636363"/>
                </a:solidFill>
              </a:rPr>
              <a:pPr eaLnBrk="1" hangingPunct="1"/>
              <a:t>51</a:t>
            </a:fld>
            <a:endParaRPr lang="zh-CN" altLang="en-US" sz="1100" smtClean="0">
              <a:solidFill>
                <a:srgbClr val="636363"/>
              </a:solidFill>
            </a:endParaRPr>
          </a:p>
        </p:txBody>
      </p:sp>
      <p:pic>
        <p:nvPicPr>
          <p:cNvPr id="747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84313"/>
            <a:ext cx="776128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Scrum</a:t>
            </a:r>
            <a:r>
              <a:rPr lang="zh-CN" altLang="en-US" dirty="0" smtClean="0"/>
              <a:t>物件之冲刺订单</a:t>
            </a:r>
            <a:r>
              <a:rPr lang="en-US" altLang="zh-CN" dirty="0" smtClean="0"/>
              <a:t>(Sprint Backlog)</a:t>
            </a:r>
            <a:endParaRPr lang="zh-CN" altLang="en-US" dirty="0"/>
          </a:p>
        </p:txBody>
      </p:sp>
      <p:sp>
        <p:nvSpPr>
          <p:cNvPr id="75779"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5780"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3C17A5F-6482-4BA5-9D12-D15CB85809FB}" type="slidenum">
              <a:rPr lang="zh-CN" altLang="en-US" sz="1100" smtClean="0">
                <a:solidFill>
                  <a:srgbClr val="636363"/>
                </a:solidFill>
              </a:rPr>
              <a:pPr eaLnBrk="1" hangingPunct="1"/>
              <a:t>52</a:t>
            </a:fld>
            <a:endParaRPr lang="zh-CN" altLang="en-US" sz="1100" smtClean="0">
              <a:solidFill>
                <a:srgbClr val="636363"/>
              </a:solidFill>
            </a:endParaRPr>
          </a:p>
        </p:txBody>
      </p:sp>
      <p:pic>
        <p:nvPicPr>
          <p:cNvPr id="757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7489825"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9"/>
          <p:cNvSpPr>
            <a:spLocks noGrp="1" noChangeArrowheads="1"/>
          </p:cNvSpPr>
          <p:nvPr>
            <p:ph type="title"/>
          </p:nvPr>
        </p:nvSpPr>
        <p:spPr/>
        <p:txBody>
          <a:bodyPr/>
          <a:lstStyle/>
          <a:p>
            <a:pPr eaLnBrk="1" hangingPunct="1"/>
            <a:r>
              <a:rPr lang="en-US" altLang="zh-CN" smtClean="0">
                <a:ea typeface="宋体" pitchFamily="2" charset="-122"/>
              </a:rPr>
              <a:t>Sprint Backlog </a:t>
            </a:r>
            <a:r>
              <a:rPr lang="zh-CN" altLang="en-US" smtClean="0">
                <a:ea typeface="宋体" pitchFamily="2" charset="-122"/>
              </a:rPr>
              <a:t>示例</a:t>
            </a:r>
          </a:p>
        </p:txBody>
      </p:sp>
      <p:sp>
        <p:nvSpPr>
          <p:cNvPr id="7680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7FB57937-FDCB-4595-8AFA-19D0CC60294B}" type="slidenum">
              <a:rPr lang="en-GB" altLang="zh-CN" sz="1100" smtClean="0">
                <a:solidFill>
                  <a:srgbClr val="636363"/>
                </a:solidFill>
              </a:rPr>
              <a:pPr eaLnBrk="1" hangingPunct="1"/>
              <a:t>53</a:t>
            </a:fld>
            <a:endParaRPr lang="en-GB" altLang="zh-CN" sz="1100" smtClean="0">
              <a:solidFill>
                <a:srgbClr val="636363"/>
              </a:solidFill>
            </a:endParaRPr>
          </a:p>
        </p:txBody>
      </p:sp>
      <p:pic>
        <p:nvPicPr>
          <p:cNvPr id="76804" name="Picture 25" descr="Pictur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1830388"/>
            <a:ext cx="7070725"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5"/>
          <p:cNvSpPr txBox="1">
            <a:spLocks noChangeArrowheads="1"/>
          </p:cNvSpPr>
          <p:nvPr/>
        </p:nvSpPr>
        <p:spPr bwMode="auto">
          <a:xfrm>
            <a:off x="5602288" y="908050"/>
            <a:ext cx="9144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Persons</a:t>
            </a:r>
          </a:p>
          <a:p>
            <a:pPr eaLnBrk="1" hangingPunct="1"/>
            <a:r>
              <a:rPr lang="en-US" altLang="zh-CN" sz="1200">
                <a:latin typeface="Arial" pitchFamily="34" charset="0"/>
                <a:ea typeface="宋体" pitchFamily="2" charset="-122"/>
              </a:rPr>
              <a:t>working on</a:t>
            </a:r>
          </a:p>
          <a:p>
            <a:pPr eaLnBrk="1" hangingPunct="1"/>
            <a:r>
              <a:rPr lang="en-US" altLang="zh-CN" sz="1200">
                <a:latin typeface="Arial" pitchFamily="34" charset="0"/>
                <a:ea typeface="宋体" pitchFamily="2" charset="-122"/>
              </a:rPr>
              <a:t>the task</a:t>
            </a:r>
          </a:p>
        </p:txBody>
      </p:sp>
      <p:sp>
        <p:nvSpPr>
          <p:cNvPr id="76806" name="Line 6"/>
          <p:cNvSpPr>
            <a:spLocks noChangeShapeType="1"/>
          </p:cNvSpPr>
          <p:nvPr/>
        </p:nvSpPr>
        <p:spPr bwMode="auto">
          <a:xfrm flipH="1">
            <a:off x="5795963" y="1557338"/>
            <a:ext cx="215900" cy="646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07" name="Line 7"/>
          <p:cNvSpPr>
            <a:spLocks noChangeShapeType="1"/>
          </p:cNvSpPr>
          <p:nvPr/>
        </p:nvSpPr>
        <p:spPr bwMode="auto">
          <a:xfrm>
            <a:off x="3059113" y="2924175"/>
            <a:ext cx="649287"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08" name="Text Box 8"/>
          <p:cNvSpPr txBox="1">
            <a:spLocks noChangeArrowheads="1"/>
          </p:cNvSpPr>
          <p:nvPr/>
        </p:nvSpPr>
        <p:spPr bwMode="auto">
          <a:xfrm>
            <a:off x="1979613" y="268446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r" eaLnBrk="1" hangingPunct="1"/>
            <a:r>
              <a:rPr lang="en-US" altLang="zh-CN" sz="1200">
                <a:latin typeface="Arial" pitchFamily="34" charset="0"/>
                <a:ea typeface="宋体" pitchFamily="2" charset="-122"/>
              </a:rPr>
              <a:t>Description of </a:t>
            </a:r>
          </a:p>
          <a:p>
            <a:pPr algn="r" eaLnBrk="1" hangingPunct="1"/>
            <a:r>
              <a:rPr lang="en-US" altLang="zh-CN" sz="1200">
                <a:latin typeface="Arial" pitchFamily="34" charset="0"/>
                <a:ea typeface="宋体" pitchFamily="2" charset="-122"/>
              </a:rPr>
              <a:t>the task</a:t>
            </a:r>
          </a:p>
        </p:txBody>
      </p:sp>
      <p:sp>
        <p:nvSpPr>
          <p:cNvPr id="76809" name="Line 9"/>
          <p:cNvSpPr>
            <a:spLocks noChangeShapeType="1"/>
          </p:cNvSpPr>
          <p:nvPr/>
        </p:nvSpPr>
        <p:spPr bwMode="auto">
          <a:xfrm flipH="1">
            <a:off x="6516688" y="1700213"/>
            <a:ext cx="21590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0" name="Text Box 10"/>
          <p:cNvSpPr txBox="1">
            <a:spLocks noChangeArrowheads="1"/>
          </p:cNvSpPr>
          <p:nvPr/>
        </p:nvSpPr>
        <p:spPr bwMode="auto">
          <a:xfrm>
            <a:off x="6516688" y="1268413"/>
            <a:ext cx="75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Effort </a:t>
            </a:r>
          </a:p>
          <a:p>
            <a:pPr eaLnBrk="1" hangingPunct="1"/>
            <a:r>
              <a:rPr lang="en-US" altLang="zh-CN" sz="1200">
                <a:latin typeface="Arial" pitchFamily="34" charset="0"/>
                <a:ea typeface="宋体" pitchFamily="2" charset="-122"/>
              </a:rPr>
              <a:t>estimate</a:t>
            </a:r>
          </a:p>
        </p:txBody>
      </p:sp>
      <p:sp>
        <p:nvSpPr>
          <p:cNvPr id="76811" name="Text Box 11"/>
          <p:cNvSpPr txBox="1">
            <a:spLocks noChangeArrowheads="1"/>
          </p:cNvSpPr>
          <p:nvPr/>
        </p:nvSpPr>
        <p:spPr bwMode="auto">
          <a:xfrm>
            <a:off x="7524750" y="3644900"/>
            <a:ext cx="137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Task blocked</a:t>
            </a:r>
          </a:p>
          <a:p>
            <a:pPr eaLnBrk="1" hangingPunct="1"/>
            <a:r>
              <a:rPr lang="en-US" altLang="zh-CN" sz="1200">
                <a:latin typeface="Arial" pitchFamily="34" charset="0"/>
                <a:ea typeface="宋体" pitchFamily="2" charset="-122"/>
              </a:rPr>
              <a:t>by an impediment</a:t>
            </a:r>
          </a:p>
        </p:txBody>
      </p:sp>
      <p:sp>
        <p:nvSpPr>
          <p:cNvPr id="76812" name="Line 12"/>
          <p:cNvSpPr>
            <a:spLocks noChangeShapeType="1"/>
          </p:cNvSpPr>
          <p:nvPr/>
        </p:nvSpPr>
        <p:spPr bwMode="auto">
          <a:xfrm flipH="1">
            <a:off x="7308850" y="4076700"/>
            <a:ext cx="5032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3" name="Line 15"/>
          <p:cNvSpPr>
            <a:spLocks noChangeShapeType="1"/>
          </p:cNvSpPr>
          <p:nvPr/>
        </p:nvSpPr>
        <p:spPr bwMode="auto">
          <a:xfrm>
            <a:off x="2771775" y="1700213"/>
            <a:ext cx="504825" cy="217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4" name="Text Box 16"/>
          <p:cNvSpPr txBox="1">
            <a:spLocks noChangeArrowheads="1"/>
          </p:cNvSpPr>
          <p:nvPr/>
        </p:nvSpPr>
        <p:spPr bwMode="auto">
          <a:xfrm>
            <a:off x="1908175" y="1498600"/>
            <a:ext cx="906463" cy="27463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r" eaLnBrk="1" hangingPunct="1"/>
            <a:r>
              <a:rPr lang="en-US" altLang="zh-CN" sz="1200">
                <a:latin typeface="Arial" pitchFamily="34" charset="0"/>
                <a:ea typeface="宋体" pitchFamily="2" charset="-122"/>
              </a:rPr>
              <a:t>Sprint goal</a:t>
            </a:r>
          </a:p>
        </p:txBody>
      </p:sp>
      <p:sp>
        <p:nvSpPr>
          <p:cNvPr id="76815" name="Line 17"/>
          <p:cNvSpPr>
            <a:spLocks noChangeShapeType="1"/>
          </p:cNvSpPr>
          <p:nvPr/>
        </p:nvSpPr>
        <p:spPr bwMode="auto">
          <a:xfrm flipH="1">
            <a:off x="7235825" y="2420938"/>
            <a:ext cx="5048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6" name="Text Box 18"/>
          <p:cNvSpPr txBox="1">
            <a:spLocks noChangeArrowheads="1"/>
          </p:cNvSpPr>
          <p:nvPr/>
        </p:nvSpPr>
        <p:spPr bwMode="auto">
          <a:xfrm>
            <a:off x="7524750" y="2005013"/>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Meets the </a:t>
            </a:r>
          </a:p>
          <a:p>
            <a:pPr eaLnBrk="1" hangingPunct="1"/>
            <a:r>
              <a:rPr lang="en-US" altLang="zh-CN" sz="1200">
                <a:latin typeface="Arial" pitchFamily="34" charset="0"/>
                <a:ea typeface="宋体" pitchFamily="2" charset="-122"/>
              </a:rPr>
              <a:t>definition of done</a:t>
            </a:r>
          </a:p>
        </p:txBody>
      </p:sp>
      <p:sp>
        <p:nvSpPr>
          <p:cNvPr id="76817" name="Rectangle 19"/>
          <p:cNvSpPr>
            <a:spLocks noChangeArrowheads="1"/>
          </p:cNvSpPr>
          <p:nvPr/>
        </p:nvSpPr>
        <p:spPr bwMode="auto">
          <a:xfrm>
            <a:off x="5580063" y="3573463"/>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18" name="Rectangle 20"/>
          <p:cNvSpPr>
            <a:spLocks noChangeArrowheads="1"/>
          </p:cNvSpPr>
          <p:nvPr/>
        </p:nvSpPr>
        <p:spPr bwMode="auto">
          <a:xfrm>
            <a:off x="5532438" y="4116388"/>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19" name="Rectangle 21"/>
          <p:cNvSpPr>
            <a:spLocks noChangeArrowheads="1"/>
          </p:cNvSpPr>
          <p:nvPr/>
        </p:nvSpPr>
        <p:spPr bwMode="auto">
          <a:xfrm>
            <a:off x="5576888" y="4976813"/>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20" name="Rectangle 22"/>
          <p:cNvSpPr>
            <a:spLocks noChangeArrowheads="1"/>
          </p:cNvSpPr>
          <p:nvPr/>
        </p:nvSpPr>
        <p:spPr bwMode="auto">
          <a:xfrm>
            <a:off x="5538788" y="4522788"/>
            <a:ext cx="5857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21" name="Rectangle 23"/>
          <p:cNvSpPr>
            <a:spLocks noChangeArrowheads="1"/>
          </p:cNvSpPr>
          <p:nvPr/>
        </p:nvSpPr>
        <p:spPr bwMode="auto">
          <a:xfrm>
            <a:off x="5545138" y="5180013"/>
            <a:ext cx="585787" cy="40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en-US" altLang="zh-CN" dirty="0" smtClean="0"/>
              <a:t>Scrum</a:t>
            </a:r>
            <a:r>
              <a:rPr lang="zh-CN" altLang="en-US" dirty="0" smtClean="0"/>
              <a:t>物件之冲刺订单</a:t>
            </a:r>
            <a:r>
              <a:rPr lang="en-US" altLang="zh-CN" dirty="0" smtClean="0"/>
              <a:t>(Sprint Backlog)</a:t>
            </a:r>
            <a:endParaRPr lang="zh-CN" altLang="en-US" dirty="0"/>
          </a:p>
        </p:txBody>
      </p:sp>
      <p:sp>
        <p:nvSpPr>
          <p:cNvPr id="77827" name="内容占位符 2"/>
          <p:cNvSpPr>
            <a:spLocks noGrp="1"/>
          </p:cNvSpPr>
          <p:nvPr>
            <p:ph idx="1"/>
          </p:nvPr>
        </p:nvSpPr>
        <p:spPr/>
        <p:txBody>
          <a:bodyPr/>
          <a:lstStyle/>
          <a:p>
            <a:pPr eaLnBrk="1" hangingPunct="1"/>
            <a:r>
              <a:rPr lang="zh-CN" altLang="en-US" smtClean="0"/>
              <a:t>管理</a:t>
            </a:r>
            <a:r>
              <a:rPr lang="en-US" altLang="zh-CN" smtClean="0"/>
              <a:t>Sprint</a:t>
            </a:r>
            <a:r>
              <a:rPr lang="zh-CN" altLang="en-US" smtClean="0"/>
              <a:t>的</a:t>
            </a:r>
            <a:r>
              <a:rPr lang="en-US" altLang="zh-CN" smtClean="0"/>
              <a:t>backlog:</a:t>
            </a:r>
          </a:p>
          <a:p>
            <a:pPr lvl="1" eaLnBrk="1" hangingPunct="1"/>
            <a:r>
              <a:rPr lang="zh-CN" altLang="en-US" smtClean="0"/>
              <a:t>团队成员自己挑选任务，而不是指派任务</a:t>
            </a:r>
          </a:p>
          <a:p>
            <a:pPr lvl="1" eaLnBrk="1" hangingPunct="1"/>
            <a:r>
              <a:rPr lang="zh-CN" altLang="en-US" smtClean="0"/>
              <a:t>对每一个任务，每天要更新剩余的工作量估算</a:t>
            </a:r>
          </a:p>
          <a:p>
            <a:pPr lvl="1" eaLnBrk="1" hangingPunct="1"/>
            <a:r>
              <a:rPr lang="zh-CN" altLang="en-US" smtClean="0"/>
              <a:t>每个团队成员都可以修改</a:t>
            </a:r>
            <a:r>
              <a:rPr lang="en-US" altLang="zh-CN" smtClean="0"/>
              <a:t>Sprint backlog</a:t>
            </a:r>
            <a:r>
              <a:rPr lang="zh-CN" altLang="en-US" smtClean="0"/>
              <a:t>，增加、删除或者修改任务</a:t>
            </a:r>
          </a:p>
          <a:p>
            <a:pPr eaLnBrk="1" hangingPunct="1"/>
            <a:endParaRPr lang="zh-CN" altLang="en-US" smtClean="0"/>
          </a:p>
          <a:p>
            <a:pPr eaLnBrk="1" hangingPunct="1"/>
            <a:endParaRPr lang="zh-CN" altLang="en-US" smtClean="0"/>
          </a:p>
        </p:txBody>
      </p:sp>
      <p:sp>
        <p:nvSpPr>
          <p:cNvPr id="77828"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7829"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779A7C0E-0292-4768-950C-7E8CC0446D7C}" type="slidenum">
              <a:rPr lang="zh-CN" altLang="en-US" sz="1100" smtClean="0">
                <a:solidFill>
                  <a:srgbClr val="636363"/>
                </a:solidFill>
              </a:rPr>
              <a:pPr eaLnBrk="1" hangingPunct="1"/>
              <a:t>54</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1"/>
          <p:cNvSpPr>
            <a:spLocks noGrp="1" noChangeArrowheads="1"/>
          </p:cNvSpPr>
          <p:nvPr>
            <p:ph type="title"/>
          </p:nvPr>
        </p:nvSpPr>
        <p:spPr/>
        <p:txBody>
          <a:bodyPr/>
          <a:lstStyle/>
          <a:p>
            <a:pPr eaLnBrk="1" hangingPunct="1"/>
            <a:r>
              <a:rPr lang="en-US" altLang="zh-CN" sz="3600" smtClean="0"/>
              <a:t>Scrum</a:t>
            </a:r>
            <a:r>
              <a:rPr lang="zh-CN" altLang="en-US" sz="3600" smtClean="0"/>
              <a:t>物件之燃尽图</a:t>
            </a:r>
            <a:r>
              <a:rPr lang="en-US" altLang="zh-CN" sz="3600" smtClean="0"/>
              <a:t>(Burn Down Chart)</a:t>
            </a:r>
            <a:endParaRPr lang="zh-CN" altLang="en-US" sz="3600" smtClean="0">
              <a:ea typeface="宋体" pitchFamily="2" charset="-122"/>
            </a:endParaRPr>
          </a:p>
        </p:txBody>
      </p:sp>
      <p:sp>
        <p:nvSpPr>
          <p:cNvPr id="7885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76057A8D-23C3-4579-8487-DA31EFD5041C}" type="slidenum">
              <a:rPr lang="en-GB" altLang="zh-CN" sz="1100" smtClean="0">
                <a:solidFill>
                  <a:srgbClr val="636363"/>
                </a:solidFill>
              </a:rPr>
              <a:pPr eaLnBrk="1" hangingPunct="1"/>
              <a:t>55</a:t>
            </a:fld>
            <a:endParaRPr lang="en-GB" altLang="zh-CN" sz="1100" smtClean="0">
              <a:solidFill>
                <a:srgbClr val="636363"/>
              </a:solidFill>
            </a:endParaRPr>
          </a:p>
        </p:txBody>
      </p:sp>
      <p:pic>
        <p:nvPicPr>
          <p:cNvPr id="78852" name="Picture 5" descr="sprintburn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700213"/>
            <a:ext cx="5184775" cy="382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Line 6"/>
          <p:cNvSpPr>
            <a:spLocks noChangeShapeType="1"/>
          </p:cNvSpPr>
          <p:nvPr/>
        </p:nvSpPr>
        <p:spPr bwMode="auto">
          <a:xfrm>
            <a:off x="2987675" y="2708275"/>
            <a:ext cx="3816350" cy="1512888"/>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54" name="Line 7"/>
          <p:cNvSpPr>
            <a:spLocks noChangeShapeType="1"/>
          </p:cNvSpPr>
          <p:nvPr/>
        </p:nvSpPr>
        <p:spPr bwMode="auto">
          <a:xfrm>
            <a:off x="2987675" y="5661025"/>
            <a:ext cx="504825" cy="0"/>
          </a:xfrm>
          <a:prstGeom prst="line">
            <a:avLst/>
          </a:prstGeom>
          <a:noFill/>
          <a:ln w="19050">
            <a:solidFill>
              <a:schemeClr val="accent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55" name="Text Box 8"/>
          <p:cNvSpPr txBox="1">
            <a:spLocks noChangeArrowheads="1"/>
          </p:cNvSpPr>
          <p:nvPr/>
        </p:nvSpPr>
        <p:spPr bwMode="auto">
          <a:xfrm>
            <a:off x="3563938" y="5516563"/>
            <a:ext cx="1260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Ideal burndown.</a:t>
            </a:r>
          </a:p>
        </p:txBody>
      </p:sp>
      <p:sp>
        <p:nvSpPr>
          <p:cNvPr id="78856" name="Line 9"/>
          <p:cNvSpPr>
            <a:spLocks noChangeShapeType="1"/>
          </p:cNvSpPr>
          <p:nvPr/>
        </p:nvSpPr>
        <p:spPr bwMode="auto">
          <a:xfrm>
            <a:off x="2987675" y="5876925"/>
            <a:ext cx="504825" cy="0"/>
          </a:xfrm>
          <a:prstGeom prst="line">
            <a:avLst/>
          </a:prstGeom>
          <a:noFill/>
          <a:ln w="19050">
            <a:solidFill>
              <a:srgbClr val="072AD9"/>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57" name="Text Box 10"/>
          <p:cNvSpPr txBox="1">
            <a:spLocks noChangeArrowheads="1"/>
          </p:cNvSpPr>
          <p:nvPr/>
        </p:nvSpPr>
        <p:spPr bwMode="auto">
          <a:xfrm>
            <a:off x="3578225" y="5732463"/>
            <a:ext cx="13541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Actual burndown.</a:t>
            </a:r>
          </a:p>
        </p:txBody>
      </p:sp>
      <p:sp>
        <p:nvSpPr>
          <p:cNvPr id="78858" name="Text Box 11"/>
          <p:cNvSpPr txBox="1">
            <a:spLocks noChangeArrowheads="1"/>
          </p:cNvSpPr>
          <p:nvPr/>
        </p:nvSpPr>
        <p:spPr bwMode="auto">
          <a:xfrm>
            <a:off x="179388" y="1341438"/>
            <a:ext cx="16827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Remaining work </a:t>
            </a:r>
          </a:p>
          <a:p>
            <a:pPr eaLnBrk="1" hangingPunct="1"/>
            <a:r>
              <a:rPr lang="en-US" altLang="zh-CN" sz="1200">
                <a:latin typeface="Arial" pitchFamily="34" charset="0"/>
                <a:ea typeface="宋体" pitchFamily="2" charset="-122"/>
              </a:rPr>
              <a:t>increasing </a:t>
            </a:r>
            <a:r>
              <a:rPr lang="en-US" altLang="zh-CN" sz="1200">
                <a:latin typeface="Arial" pitchFamily="34" charset="0"/>
                <a:ea typeface="宋体" pitchFamily="2" charset="-122"/>
                <a:sym typeface="Wingdings" pitchFamily="2" charset="2"/>
              </a:rPr>
              <a:t></a:t>
            </a:r>
            <a:r>
              <a:rPr lang="en-US" altLang="zh-CN" sz="1200">
                <a:latin typeface="Arial" pitchFamily="34" charset="0"/>
                <a:ea typeface="宋体" pitchFamily="2" charset="-122"/>
              </a:rPr>
              <a:t>Tasks </a:t>
            </a:r>
          </a:p>
          <a:p>
            <a:pPr eaLnBrk="1" hangingPunct="1"/>
            <a:r>
              <a:rPr lang="en-US" altLang="zh-CN" sz="1200">
                <a:latin typeface="Arial" pitchFamily="34" charset="0"/>
                <a:ea typeface="宋体" pitchFamily="2" charset="-122"/>
              </a:rPr>
              <a:t>underestimated </a:t>
            </a:r>
          </a:p>
          <a:p>
            <a:pPr eaLnBrk="1" hangingPunct="1"/>
            <a:r>
              <a:rPr lang="en-US" altLang="zh-CN" sz="1200">
                <a:latin typeface="Arial" pitchFamily="34" charset="0"/>
                <a:ea typeface="宋体" pitchFamily="2" charset="-122"/>
              </a:rPr>
              <a:t>and/or work remaining</a:t>
            </a:r>
          </a:p>
          <a:p>
            <a:pPr eaLnBrk="1" hangingPunct="1"/>
            <a:r>
              <a:rPr lang="en-US" altLang="zh-CN" sz="1200">
                <a:latin typeface="Arial" pitchFamily="34" charset="0"/>
                <a:ea typeface="宋体" pitchFamily="2" charset="-122"/>
              </a:rPr>
              <a:t>not updated. </a:t>
            </a:r>
          </a:p>
        </p:txBody>
      </p:sp>
      <p:sp>
        <p:nvSpPr>
          <p:cNvPr id="78859" name="Line 12"/>
          <p:cNvSpPr>
            <a:spLocks noChangeShapeType="1"/>
          </p:cNvSpPr>
          <p:nvPr/>
        </p:nvSpPr>
        <p:spPr bwMode="auto">
          <a:xfrm>
            <a:off x="1619250" y="1700213"/>
            <a:ext cx="1728788"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60" name="Text Box 13"/>
          <p:cNvSpPr txBox="1">
            <a:spLocks noChangeArrowheads="1"/>
          </p:cNvSpPr>
          <p:nvPr/>
        </p:nvSpPr>
        <p:spPr bwMode="auto">
          <a:xfrm>
            <a:off x="7073900" y="2370138"/>
            <a:ext cx="21224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Tasks removed from the </a:t>
            </a:r>
          </a:p>
          <a:p>
            <a:pPr eaLnBrk="1" hangingPunct="1"/>
            <a:r>
              <a:rPr lang="en-US" altLang="zh-CN" sz="1200">
                <a:latin typeface="Arial" pitchFamily="34" charset="0"/>
                <a:ea typeface="宋体" pitchFamily="2" charset="-122"/>
              </a:rPr>
              <a:t>Sprint Backlog to meet</a:t>
            </a:r>
          </a:p>
          <a:p>
            <a:pPr eaLnBrk="1" hangingPunct="1"/>
            <a:r>
              <a:rPr lang="en-US" altLang="zh-CN" sz="1200">
                <a:latin typeface="Arial" pitchFamily="34" charset="0"/>
                <a:ea typeface="宋体" pitchFamily="2" charset="-122"/>
              </a:rPr>
              <a:t>Sprint Goal </a:t>
            </a:r>
            <a:r>
              <a:rPr lang="en-US" altLang="zh-CN" sz="1200">
                <a:latin typeface="Arial" pitchFamily="34" charset="0"/>
                <a:ea typeface="宋体" pitchFamily="2" charset="-122"/>
                <a:sym typeface="Wingdings" pitchFamily="2" charset="2"/>
              </a:rPr>
              <a:t> faster decline</a:t>
            </a:r>
            <a:r>
              <a:rPr lang="en-US" altLang="zh-CN" sz="1200">
                <a:latin typeface="Arial" pitchFamily="34" charset="0"/>
                <a:ea typeface="宋体" pitchFamily="2" charset="-122"/>
              </a:rPr>
              <a:t>.</a:t>
            </a:r>
          </a:p>
        </p:txBody>
      </p:sp>
      <p:sp>
        <p:nvSpPr>
          <p:cNvPr id="78861" name="Line 14"/>
          <p:cNvSpPr>
            <a:spLocks noChangeShapeType="1"/>
          </p:cNvSpPr>
          <p:nvPr/>
        </p:nvSpPr>
        <p:spPr bwMode="auto">
          <a:xfrm flipH="1">
            <a:off x="4716463" y="2565400"/>
            <a:ext cx="2447925"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62" name="Line 15"/>
          <p:cNvSpPr>
            <a:spLocks noChangeShapeType="1"/>
          </p:cNvSpPr>
          <p:nvPr/>
        </p:nvSpPr>
        <p:spPr bwMode="auto">
          <a:xfrm flipH="1">
            <a:off x="3924300" y="1557338"/>
            <a:ext cx="1295400"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63" name="Text Box 16"/>
          <p:cNvSpPr txBox="1">
            <a:spLocks noChangeArrowheads="1"/>
          </p:cNvSpPr>
          <p:nvPr/>
        </p:nvSpPr>
        <p:spPr bwMode="auto">
          <a:xfrm>
            <a:off x="5202238" y="1289050"/>
            <a:ext cx="3217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Sum of remaining work [h] for all tasks in the </a:t>
            </a:r>
          </a:p>
          <a:p>
            <a:pPr eaLnBrk="1" hangingPunct="1"/>
            <a:r>
              <a:rPr lang="en-US" altLang="zh-CN" sz="1200">
                <a:latin typeface="Arial" pitchFamily="34" charset="0"/>
                <a:ea typeface="宋体" pitchFamily="2" charset="-122"/>
              </a:rPr>
              <a:t>Sprint Backlog on a particular day.</a:t>
            </a:r>
          </a:p>
        </p:txBody>
      </p:sp>
      <p:sp>
        <p:nvSpPr>
          <p:cNvPr id="78864" name="Text Box 17"/>
          <p:cNvSpPr txBox="1">
            <a:spLocks noChangeArrowheads="1"/>
          </p:cNvSpPr>
          <p:nvPr/>
        </p:nvSpPr>
        <p:spPr bwMode="auto">
          <a:xfrm>
            <a:off x="179388" y="2708275"/>
            <a:ext cx="168433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en-US" altLang="zh-CN" sz="1200">
                <a:latin typeface="Arial" pitchFamily="34" charset="0"/>
                <a:ea typeface="宋体" pitchFamily="2" charset="-122"/>
              </a:rPr>
              <a:t>Initial estimate (752 h)</a:t>
            </a:r>
          </a:p>
          <a:p>
            <a:pPr eaLnBrk="1" hangingPunct="1"/>
            <a:r>
              <a:rPr lang="en-US" altLang="zh-CN" sz="1200">
                <a:latin typeface="Arial" pitchFamily="34" charset="0"/>
                <a:ea typeface="宋体" pitchFamily="2" charset="-122"/>
              </a:rPr>
              <a:t>In the beginning of the</a:t>
            </a:r>
          </a:p>
          <a:p>
            <a:pPr eaLnBrk="1" hangingPunct="1"/>
            <a:r>
              <a:rPr lang="en-US" altLang="zh-CN" sz="1200">
                <a:latin typeface="Arial" pitchFamily="34" charset="0"/>
                <a:ea typeface="宋体" pitchFamily="2" charset="-122"/>
              </a:rPr>
              <a:t>Sprint </a:t>
            </a:r>
          </a:p>
        </p:txBody>
      </p:sp>
      <p:sp>
        <p:nvSpPr>
          <p:cNvPr id="78865" name="Line 18"/>
          <p:cNvSpPr>
            <a:spLocks noChangeShapeType="1"/>
          </p:cNvSpPr>
          <p:nvPr/>
        </p:nvSpPr>
        <p:spPr bwMode="auto">
          <a:xfrm flipV="1">
            <a:off x="1763713" y="2708275"/>
            <a:ext cx="1152525"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pPr eaLnBrk="1" hangingPunct="1"/>
            <a:r>
              <a:rPr lang="zh-CN" altLang="en-US" smtClean="0"/>
              <a:t>扩展</a:t>
            </a:r>
            <a:r>
              <a:rPr lang="en-US" altLang="zh-CN" smtClean="0"/>
              <a:t>Scrum</a:t>
            </a:r>
            <a:endParaRPr lang="zh-CN" altLang="en-US" smtClean="0"/>
          </a:p>
        </p:txBody>
      </p:sp>
      <p:sp>
        <p:nvSpPr>
          <p:cNvPr id="3" name="内容占位符 2"/>
          <p:cNvSpPr>
            <a:spLocks noGrp="1"/>
          </p:cNvSpPr>
          <p:nvPr>
            <p:ph idx="1"/>
          </p:nvPr>
        </p:nvSpPr>
        <p:spPr/>
        <p:txBody>
          <a:bodyPr>
            <a:normAutofit fontScale="92500"/>
          </a:bodyPr>
          <a:lstStyle/>
          <a:p>
            <a:pPr eaLnBrk="1" hangingPunct="1">
              <a:defRPr/>
            </a:pPr>
            <a:r>
              <a:rPr lang="zh-CN" altLang="en-US" dirty="0" smtClean="0"/>
              <a:t>一般情况一个团队的人数控制在</a:t>
            </a:r>
            <a:r>
              <a:rPr lang="en-US" altLang="zh-CN" dirty="0" smtClean="0"/>
              <a:t>5-9</a:t>
            </a:r>
            <a:r>
              <a:rPr lang="zh-CN" altLang="en-US" dirty="0" smtClean="0"/>
              <a:t>人</a:t>
            </a:r>
          </a:p>
          <a:p>
            <a:pPr lvl="1" eaLnBrk="1" hangingPunct="1">
              <a:defRPr/>
            </a:pPr>
            <a:r>
              <a:rPr lang="zh-CN" altLang="en-US" dirty="0" smtClean="0"/>
              <a:t>大型项目可以采用多团队，通过</a:t>
            </a:r>
            <a:r>
              <a:rPr lang="en-US" altLang="zh-CN" dirty="0" smtClean="0"/>
              <a:t>team of teams</a:t>
            </a:r>
            <a:r>
              <a:rPr lang="zh-CN" altLang="en-US" dirty="0" smtClean="0"/>
              <a:t>来扩展</a:t>
            </a:r>
            <a:r>
              <a:rPr lang="en-US" altLang="zh-CN" dirty="0" smtClean="0"/>
              <a:t>Scrum</a:t>
            </a:r>
            <a:r>
              <a:rPr lang="zh-CN" altLang="en-US" dirty="0" smtClean="0"/>
              <a:t>。</a:t>
            </a:r>
          </a:p>
          <a:p>
            <a:pPr eaLnBrk="1" hangingPunct="1">
              <a:defRPr/>
            </a:pPr>
            <a:r>
              <a:rPr lang="zh-CN" altLang="en-US" dirty="0" smtClean="0"/>
              <a:t>影响扩展的因素</a:t>
            </a:r>
          </a:p>
          <a:p>
            <a:pPr lvl="1" eaLnBrk="1" hangingPunct="1">
              <a:defRPr/>
            </a:pPr>
            <a:r>
              <a:rPr lang="zh-CN" altLang="en-US" dirty="0" smtClean="0"/>
              <a:t>团队规模</a:t>
            </a:r>
          </a:p>
          <a:p>
            <a:pPr lvl="1" eaLnBrk="1" hangingPunct="1">
              <a:defRPr/>
            </a:pPr>
            <a:r>
              <a:rPr lang="zh-CN" altLang="en-US" dirty="0" smtClean="0"/>
              <a:t>项目类型</a:t>
            </a:r>
          </a:p>
          <a:p>
            <a:pPr lvl="1" eaLnBrk="1" hangingPunct="1">
              <a:defRPr/>
            </a:pPr>
            <a:r>
              <a:rPr lang="zh-CN" altLang="en-US" dirty="0" smtClean="0"/>
              <a:t>项目周期</a:t>
            </a:r>
          </a:p>
          <a:p>
            <a:pPr lvl="1" eaLnBrk="1" hangingPunct="1">
              <a:defRPr/>
            </a:pPr>
            <a:r>
              <a:rPr lang="zh-CN" altLang="en-US" dirty="0" smtClean="0"/>
              <a:t>团队分布</a:t>
            </a:r>
          </a:p>
          <a:p>
            <a:pPr eaLnBrk="1" hangingPunct="1">
              <a:defRPr/>
            </a:pPr>
            <a:r>
              <a:rPr lang="en-US" altLang="zh-CN" dirty="0" smtClean="0"/>
              <a:t>Scrum</a:t>
            </a:r>
            <a:r>
              <a:rPr lang="zh-CN" altLang="en-US" dirty="0" smtClean="0"/>
              <a:t>曾被用于超过</a:t>
            </a:r>
            <a:r>
              <a:rPr lang="en-US" altLang="zh-CN" dirty="0" smtClean="0"/>
              <a:t>1000</a:t>
            </a:r>
            <a:r>
              <a:rPr lang="zh-CN" altLang="en-US" dirty="0" smtClean="0"/>
              <a:t>人团队规模的项目。 </a:t>
            </a:r>
          </a:p>
          <a:p>
            <a:pPr eaLnBrk="1" hangingPunct="1">
              <a:defRPr/>
            </a:pPr>
            <a:endParaRPr lang="zh-CN" altLang="en-US" dirty="0" smtClean="0"/>
          </a:p>
          <a:p>
            <a:pPr eaLnBrk="1" hangingPunct="1">
              <a:defRPr/>
            </a:pPr>
            <a:endParaRPr lang="zh-CN" altLang="en-US" dirty="0" smtClean="0"/>
          </a:p>
          <a:p>
            <a:pPr eaLnBrk="1" hangingPunct="1">
              <a:defRPr/>
            </a:pPr>
            <a:endParaRPr lang="zh-CN" altLang="en-US" dirty="0"/>
          </a:p>
        </p:txBody>
      </p:sp>
      <p:sp>
        <p:nvSpPr>
          <p:cNvPr id="79876"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79877"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6C25A64C-7239-4623-82B3-A403E76767EE}" type="slidenum">
              <a:rPr lang="zh-CN" altLang="en-US" sz="1100" smtClean="0">
                <a:solidFill>
                  <a:srgbClr val="636363"/>
                </a:solidFill>
              </a:rPr>
              <a:pPr eaLnBrk="1" hangingPunct="1"/>
              <a:t>56</a:t>
            </a:fld>
            <a:endParaRPr lang="zh-CN" altLang="en-US" sz="1100" smtClean="0">
              <a:solidFill>
                <a:srgbClr val="636363"/>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mtClean="0"/>
              <a:t>Scrum Of Scrums</a:t>
            </a:r>
            <a:endParaRPr lang="zh-CN" altLang="en-US" smtClean="0">
              <a:ea typeface="宋体" pitchFamily="2" charset="-122"/>
            </a:endParaRPr>
          </a:p>
        </p:txBody>
      </p:sp>
      <p:sp>
        <p:nvSpPr>
          <p:cNvPr id="80899" name="页脚占位符 3"/>
          <p:cNvSpPr>
            <a:spLocks noGrp="1"/>
          </p:cNvSpPr>
          <p:nvPr>
            <p:ph type="ftr" sz="quarter" idx="11"/>
          </p:nvPr>
        </p:nvSpPr>
        <p:spPr bwMode="auto">
          <a:xfrm>
            <a:off x="73025" y="6400800"/>
            <a:ext cx="3200400" cy="284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l" eaLnBrk="1" hangingPunct="1"/>
            <a:r>
              <a:rPr lang="en-US" altLang="zh-CN" sz="1100" smtClean="0">
                <a:solidFill>
                  <a:srgbClr val="636363"/>
                </a:solidFill>
              </a:rPr>
              <a:t>Jiangsu Microsoft Technology Center </a:t>
            </a:r>
            <a:endParaRPr lang="zh-CN" altLang="en-US" sz="1100" smtClean="0">
              <a:solidFill>
                <a:srgbClr val="636363"/>
              </a:solidFill>
            </a:endParaRPr>
          </a:p>
        </p:txBody>
      </p:sp>
      <p:sp>
        <p:nvSpPr>
          <p:cNvPr id="80900"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15176AB8-05D4-481C-A62B-3677298C034F}" type="slidenum">
              <a:rPr lang="zh-CN" altLang="en-US" sz="1100" smtClean="0">
                <a:solidFill>
                  <a:srgbClr val="636363"/>
                </a:solidFill>
              </a:rPr>
              <a:pPr eaLnBrk="1" hangingPunct="1"/>
              <a:t>57</a:t>
            </a:fld>
            <a:endParaRPr lang="zh-CN" altLang="en-US" sz="1100" smtClean="0">
              <a:solidFill>
                <a:srgbClr val="636363"/>
              </a:solidFill>
            </a:endParaRPr>
          </a:p>
        </p:txBody>
      </p:sp>
      <p:pic>
        <p:nvPicPr>
          <p:cNvPr id="809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00213"/>
            <a:ext cx="8447088"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2"/>
          <p:cNvSpPr>
            <a:spLocks noGrp="1" noChangeArrowheads="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项目之估计</a:t>
            </a:r>
          </a:p>
        </p:txBody>
      </p:sp>
      <p:sp>
        <p:nvSpPr>
          <p:cNvPr id="2052" name="Rectangle 23"/>
          <p:cNvSpPr>
            <a:spLocks noGrp="1"/>
          </p:cNvSpPr>
          <p:nvPr>
            <p:ph idx="1"/>
          </p:nvPr>
        </p:nvSpPr>
        <p:spPr>
          <a:xfrm>
            <a:off x="457200" y="1600200"/>
            <a:ext cx="8229600" cy="2593975"/>
          </a:xfrm>
        </p:spPr>
        <p:txBody>
          <a:bodyPr/>
          <a:lstStyle/>
          <a:p>
            <a:pPr eaLnBrk="1" hangingPunct="1"/>
            <a:r>
              <a:rPr lang="en-US" altLang="zh-CN" sz="2000" smtClean="0">
                <a:ea typeface="宋体" pitchFamily="2" charset="-122"/>
              </a:rPr>
              <a:t>Scrum</a:t>
            </a:r>
            <a:r>
              <a:rPr lang="zh-CN" altLang="en-US" sz="2000" smtClean="0">
                <a:ea typeface="宋体" pitchFamily="2" charset="-122"/>
              </a:rPr>
              <a:t>团队对产品需求清单的每一项的规模提供初步的估计，通常采用事件点作为单位</a:t>
            </a:r>
            <a:r>
              <a:rPr lang="en-US" altLang="zh-CN" sz="2000" smtClean="0">
                <a:ea typeface="宋体" pitchFamily="2" charset="-122"/>
              </a:rPr>
              <a:t>Story Points (</a:t>
            </a:r>
            <a:r>
              <a:rPr lang="zh-CN" altLang="en-US" sz="2000" smtClean="0">
                <a:ea typeface="宋体" pitchFamily="2" charset="-122"/>
              </a:rPr>
              <a:t>模糊的</a:t>
            </a:r>
            <a:r>
              <a:rPr lang="en-US" altLang="zh-CN" sz="2000" smtClean="0">
                <a:ea typeface="宋体" pitchFamily="2" charset="-122"/>
              </a:rPr>
              <a:t>).</a:t>
            </a:r>
          </a:p>
          <a:p>
            <a:pPr lvl="1" eaLnBrk="1" hangingPunct="1"/>
            <a:r>
              <a:rPr lang="zh-CN" altLang="en-US" sz="2000" smtClean="0">
                <a:ea typeface="宋体" pitchFamily="2" charset="-122"/>
              </a:rPr>
              <a:t>也可采用人天或者人小时作为单位，但容易混淆： </a:t>
            </a:r>
            <a:r>
              <a:rPr lang="en-US" altLang="zh-CN" sz="2000" smtClean="0">
                <a:ea typeface="宋体" pitchFamily="2" charset="-122"/>
              </a:rPr>
              <a:t>a) </a:t>
            </a:r>
            <a:r>
              <a:rPr lang="zh-CN" altLang="en-US" sz="2000" smtClean="0">
                <a:ea typeface="宋体" pitchFamily="2" charset="-122"/>
              </a:rPr>
              <a:t>实际的规模 </a:t>
            </a:r>
            <a:r>
              <a:rPr lang="en-US" altLang="zh-CN" sz="2000" smtClean="0">
                <a:ea typeface="宋体" pitchFamily="2" charset="-122"/>
              </a:rPr>
              <a:t>b) </a:t>
            </a:r>
            <a:r>
              <a:rPr lang="zh-CN" altLang="en-US" sz="2000" smtClean="0">
                <a:ea typeface="宋体" pitchFamily="2" charset="-122"/>
              </a:rPr>
              <a:t>时间的单位</a:t>
            </a:r>
            <a:r>
              <a:rPr lang="en-US" altLang="zh-CN" sz="2000" smtClean="0">
                <a:ea typeface="宋体" pitchFamily="2" charset="-122"/>
              </a:rPr>
              <a:t>.</a:t>
            </a:r>
          </a:p>
          <a:p>
            <a:pPr lvl="1" eaLnBrk="1" hangingPunct="1"/>
            <a:r>
              <a:rPr lang="zh-CN" altLang="en-US" sz="2000" smtClean="0">
                <a:ea typeface="宋体" pitchFamily="2" charset="-122"/>
              </a:rPr>
              <a:t>精确的估计值可以在</a:t>
            </a:r>
            <a:r>
              <a:rPr lang="en-US" altLang="zh-CN" sz="2000" smtClean="0">
                <a:ea typeface="宋体" pitchFamily="2" charset="-122"/>
              </a:rPr>
              <a:t>Sprint </a:t>
            </a:r>
            <a:r>
              <a:rPr lang="zh-CN" altLang="en-US" sz="2000" smtClean="0">
                <a:ea typeface="宋体" pitchFamily="2" charset="-122"/>
              </a:rPr>
              <a:t>规划时给出</a:t>
            </a:r>
            <a:r>
              <a:rPr lang="en-US" altLang="zh-CN" sz="2000" smtClean="0">
                <a:ea typeface="宋体" pitchFamily="2" charset="-122"/>
              </a:rPr>
              <a:t>, </a:t>
            </a:r>
            <a:r>
              <a:rPr lang="zh-CN" altLang="en-US" sz="2000" smtClean="0">
                <a:ea typeface="宋体" pitchFamily="2" charset="-122"/>
              </a:rPr>
              <a:t>当前阶段没有足够的信息</a:t>
            </a:r>
            <a:r>
              <a:rPr lang="en-US" altLang="zh-CN" sz="2000" smtClean="0">
                <a:ea typeface="宋体" pitchFamily="2" charset="-122"/>
              </a:rPr>
              <a:t>.</a:t>
            </a:r>
          </a:p>
          <a:p>
            <a:pPr lvl="1" eaLnBrk="1" hangingPunct="1"/>
            <a:r>
              <a:rPr lang="zh-CN" altLang="en-US" sz="2000" smtClean="0">
                <a:ea typeface="宋体" pitchFamily="2" charset="-122"/>
              </a:rPr>
              <a:t>规模的相对值才有意义</a:t>
            </a:r>
            <a:r>
              <a:rPr lang="en-US" altLang="zh-CN" sz="2000" smtClean="0">
                <a:ea typeface="宋体" pitchFamily="2" charset="-122"/>
              </a:rPr>
              <a:t>.</a:t>
            </a:r>
          </a:p>
          <a:p>
            <a:pPr lvl="1" eaLnBrk="1" hangingPunct="1"/>
            <a:r>
              <a:rPr lang="zh-CN" altLang="en-US" sz="2000" smtClean="0">
                <a:ea typeface="宋体" pitchFamily="2" charset="-122"/>
              </a:rPr>
              <a:t>这个估计值有助于确定优先级</a:t>
            </a:r>
            <a:r>
              <a:rPr lang="en-US" altLang="zh-CN" sz="2000" smtClean="0">
                <a:ea typeface="宋体" pitchFamily="2" charset="-122"/>
              </a:rPr>
              <a:t>;</a:t>
            </a:r>
          </a:p>
          <a:p>
            <a:pPr lvl="1" eaLnBrk="1" hangingPunct="1"/>
            <a:r>
              <a:rPr lang="zh-CN" altLang="en-US" sz="2000" smtClean="0">
                <a:ea typeface="宋体" pitchFamily="2" charset="-122"/>
              </a:rPr>
              <a:t>可以采用估算扑克</a:t>
            </a:r>
            <a:r>
              <a:rPr lang="en-US" altLang="zh-CN" sz="2000" smtClean="0">
                <a:ea typeface="宋体" pitchFamily="2" charset="-122"/>
              </a:rPr>
              <a:t> </a:t>
            </a:r>
          </a:p>
        </p:txBody>
      </p:sp>
      <p:sp>
        <p:nvSpPr>
          <p:cNvPr id="205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BA613E98-43F7-4CAF-8E3F-39F83DAEEA87}" type="slidenum">
              <a:rPr lang="en-GB" altLang="zh-CN" sz="1100" smtClean="0">
                <a:solidFill>
                  <a:srgbClr val="636363"/>
                </a:solidFill>
              </a:rPr>
              <a:pPr eaLnBrk="1" hangingPunct="1"/>
              <a:t>58</a:t>
            </a:fld>
            <a:endParaRPr lang="en-GB" altLang="zh-CN" sz="1100" smtClean="0">
              <a:solidFill>
                <a:srgbClr val="636363"/>
              </a:solidFill>
            </a:endParaRPr>
          </a:p>
        </p:txBody>
      </p:sp>
      <p:sp>
        <p:nvSpPr>
          <p:cNvPr id="2054" name="Text Box 13"/>
          <p:cNvSpPr txBox="1">
            <a:spLocks noChangeArrowheads="1"/>
          </p:cNvSpPr>
          <p:nvPr/>
        </p:nvSpPr>
        <p:spPr bwMode="auto">
          <a:xfrm>
            <a:off x="3233738" y="4983163"/>
            <a:ext cx="140652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2400" b="1">
                <a:solidFill>
                  <a:schemeClr val="accent2"/>
                </a:solidFill>
                <a:ea typeface="宋体" pitchFamily="2" charset="-122"/>
              </a:rPr>
              <a:t>所需时间</a:t>
            </a:r>
          </a:p>
        </p:txBody>
      </p:sp>
      <p:sp>
        <p:nvSpPr>
          <p:cNvPr id="2055" name="Text Box 14"/>
          <p:cNvSpPr txBox="1">
            <a:spLocks noChangeArrowheads="1"/>
          </p:cNvSpPr>
          <p:nvPr/>
        </p:nvSpPr>
        <p:spPr bwMode="auto">
          <a:xfrm>
            <a:off x="369888" y="5375275"/>
            <a:ext cx="140652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2400" b="1">
                <a:solidFill>
                  <a:schemeClr val="accent2"/>
                </a:solidFill>
                <a:ea typeface="宋体" pitchFamily="2" charset="-122"/>
              </a:rPr>
              <a:t>团队速度</a:t>
            </a:r>
          </a:p>
        </p:txBody>
      </p:sp>
      <p:sp>
        <p:nvSpPr>
          <p:cNvPr id="2056" name="Text Box 15"/>
          <p:cNvSpPr txBox="1">
            <a:spLocks noChangeArrowheads="1"/>
          </p:cNvSpPr>
          <p:nvPr/>
        </p:nvSpPr>
        <p:spPr bwMode="auto">
          <a:xfrm>
            <a:off x="392113" y="4635500"/>
            <a:ext cx="140652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2400" b="1">
                <a:solidFill>
                  <a:schemeClr val="accent2"/>
                </a:solidFill>
                <a:ea typeface="宋体" pitchFamily="2" charset="-122"/>
              </a:rPr>
              <a:t>产品规模</a:t>
            </a:r>
          </a:p>
        </p:txBody>
      </p:sp>
      <p:sp>
        <p:nvSpPr>
          <p:cNvPr id="2057" name="AutoShape 16"/>
          <p:cNvSpPr>
            <a:spLocks noChangeArrowheads="1"/>
          </p:cNvSpPr>
          <p:nvPr/>
        </p:nvSpPr>
        <p:spPr bwMode="auto">
          <a:xfrm>
            <a:off x="1885950" y="5113338"/>
            <a:ext cx="1122363" cy="2460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pic>
        <p:nvPicPr>
          <p:cNvPr id="205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3736975"/>
            <a:ext cx="38354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050" name="Ink 9"/>
              <p14:cNvContentPartPr>
                <a14:cpLocks xmlns:a14="http://schemas.microsoft.com/office/drawing/2010/main" noRot="1" noChangeAspect="1" noEditPoints="1" noChangeArrowheads="1" noChangeShapeType="1"/>
              </p14:cNvContentPartPr>
              <p14:nvPr/>
            </p14:nvContentPartPr>
            <p14:xfrm>
              <a:off x="5108575" y="3154363"/>
              <a:ext cx="1588" cy="1587"/>
            </p14:xfrm>
          </p:contentPart>
        </mc:Choice>
        <mc:Fallback>
          <p:pic>
            <p:nvPicPr>
              <p:cNvPr id="2050" name="Ink 9"/>
              <p:cNvPicPr>
                <a:picLocks noRot="1" noChangeAspect="1" noEditPoints="1" noChangeArrowheads="1" noChangeShapeType="1"/>
              </p:cNvPicPr>
              <p:nvPr/>
            </p:nvPicPr>
            <p:blipFill>
              <a:blip r:embed="rId5"/>
              <a:stretch>
                <a:fillRect/>
              </a:stretch>
            </p:blipFill>
            <p:spPr>
              <a:xfrm>
                <a:off x="5030763" y="3076600"/>
                <a:ext cx="157212" cy="157113"/>
              </a:xfrm>
              <a:prstGeom prst="rect">
                <a:avLst/>
              </a:prstGeom>
            </p:spPr>
          </p:pic>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3"/>
          <p:cNvSpPr>
            <a:spLocks noGrp="1" noChangeArrowheads="1"/>
          </p:cNvSpPr>
          <p:nvPr>
            <p:ph type="title"/>
          </p:nvPr>
        </p:nvSpPr>
        <p:spPr/>
        <p:txBody>
          <a:bodyPr/>
          <a:lstStyle/>
          <a:p>
            <a:pPr eaLnBrk="1" hangingPunct="1"/>
            <a:r>
              <a:rPr lang="zh-CN" altLang="en-US" smtClean="0">
                <a:ea typeface="宋体" pitchFamily="2" charset="-122"/>
              </a:rPr>
              <a:t>完成的定义 </a:t>
            </a:r>
            <a:endParaRPr lang="en-US" altLang="zh-CN" smtClean="0">
              <a:ea typeface="宋体" pitchFamily="2" charset="-122"/>
            </a:endParaRPr>
          </a:p>
        </p:txBody>
      </p:sp>
      <p:sp>
        <p:nvSpPr>
          <p:cNvPr id="74766" name="Rectangle 14"/>
          <p:cNvSpPr>
            <a:spLocks noGrp="1"/>
          </p:cNvSpPr>
          <p:nvPr>
            <p:ph idx="1"/>
          </p:nvPr>
        </p:nvSpPr>
        <p:spPr/>
        <p:txBody>
          <a:bodyPr rtlCol="0">
            <a:normAutofit fontScale="77500" lnSpcReduction="20000"/>
          </a:bodyPr>
          <a:lstStyle/>
          <a:p>
            <a:pPr eaLnBrk="1" fontAlgn="auto" hangingPunct="1">
              <a:spcAft>
                <a:spcPts val="0"/>
              </a:spcAft>
              <a:buFont typeface="Wingdings 2"/>
              <a:buChar char="ß"/>
              <a:defRPr/>
            </a:pPr>
            <a:r>
              <a:rPr lang="zh-CN" altLang="en-US">
                <a:ea typeface="宋体" charset="-122"/>
              </a:rPr>
              <a:t>当迭代任务清单上的任务都完成时，变为“已完成”状态</a:t>
            </a:r>
          </a:p>
          <a:p>
            <a:pPr eaLnBrk="1" fontAlgn="auto" hangingPunct="1">
              <a:spcAft>
                <a:spcPts val="0"/>
              </a:spcAft>
              <a:buFont typeface="Wingdings 2"/>
              <a:buChar char="ß"/>
              <a:defRPr/>
            </a:pPr>
            <a:r>
              <a:rPr lang="zh-CN" altLang="en-US">
                <a:ea typeface="宋体" charset="-122"/>
              </a:rPr>
              <a:t>定义“已完成”的含义是非常重要的</a:t>
            </a:r>
            <a:r>
              <a:rPr lang="en-US" altLang="zh-CN">
                <a:ea typeface="宋体" charset="-122"/>
              </a:rPr>
              <a:t>, </a:t>
            </a:r>
            <a:r>
              <a:rPr lang="zh-CN" altLang="en-US">
                <a:ea typeface="宋体" charset="-122"/>
              </a:rPr>
              <a:t>例如</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如何记录软件的变化</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使用什么样的代码分析工具</a:t>
            </a:r>
            <a:r>
              <a:rPr lang="en-US" altLang="zh-CN">
                <a:ea typeface="宋体" charset="-122"/>
              </a:rPr>
              <a:t> </a:t>
            </a:r>
            <a:r>
              <a:rPr lang="zh-CN" altLang="en-US">
                <a:ea typeface="宋体" charset="-122"/>
              </a:rPr>
              <a:t>，发现的问题应当如何处理</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进行了什么样的测试</a:t>
            </a:r>
            <a:r>
              <a:rPr lang="en-US" altLang="zh-CN">
                <a:ea typeface="宋体" charset="-122"/>
              </a:rPr>
              <a:t>, </a:t>
            </a:r>
            <a:r>
              <a:rPr lang="zh-CN" altLang="en-US">
                <a:ea typeface="宋体" charset="-122"/>
              </a:rPr>
              <a:t>结果是如何记录的</a:t>
            </a:r>
            <a:r>
              <a:rPr lang="en-US" altLang="zh-CN">
                <a:ea typeface="宋体" charset="-122"/>
              </a:rPr>
              <a:t>, </a:t>
            </a:r>
            <a:r>
              <a:rPr lang="zh-CN" altLang="en-US">
                <a:ea typeface="宋体" charset="-122"/>
              </a:rPr>
              <a:t>通过标准（如覆盖率、修正的错误）是什么</a:t>
            </a:r>
            <a:r>
              <a:rPr lang="en-US" altLang="zh-CN">
                <a:ea typeface="宋体" charset="-122"/>
              </a:rPr>
              <a:t>.</a:t>
            </a:r>
          </a:p>
          <a:p>
            <a:pPr eaLnBrk="1" fontAlgn="auto" hangingPunct="1">
              <a:spcAft>
                <a:spcPts val="0"/>
              </a:spcAft>
              <a:buFont typeface="Wingdings 2"/>
              <a:buChar char="ß"/>
              <a:defRPr/>
            </a:pPr>
            <a:r>
              <a:rPr lang="zh-CN" altLang="en-US">
                <a:ea typeface="宋体" charset="-122"/>
              </a:rPr>
              <a:t>定义“已完成”意味着定义质量上的需求</a:t>
            </a:r>
            <a:r>
              <a:rPr lang="en-US" altLang="zh-CN">
                <a:ea typeface="宋体" charset="-122"/>
              </a:rPr>
              <a:t>.</a:t>
            </a:r>
          </a:p>
          <a:p>
            <a:pPr eaLnBrk="1" fontAlgn="auto" hangingPunct="1">
              <a:spcAft>
                <a:spcPts val="0"/>
              </a:spcAft>
              <a:buFont typeface="Wingdings 2"/>
              <a:buChar char="ß"/>
              <a:defRPr/>
            </a:pPr>
            <a:r>
              <a:rPr lang="en-US" altLang="zh-CN">
                <a:ea typeface="宋体" charset="-122"/>
              </a:rPr>
              <a:t>“</a:t>
            </a:r>
            <a:r>
              <a:rPr lang="zh-CN" altLang="en-US">
                <a:ea typeface="宋体" charset="-122"/>
              </a:rPr>
              <a:t>已完成”是</a:t>
            </a:r>
            <a:r>
              <a:rPr lang="en-US" altLang="zh-CN">
                <a:ea typeface="宋体" charset="-122"/>
              </a:rPr>
              <a:t>0/1</a:t>
            </a:r>
            <a:r>
              <a:rPr lang="zh-CN" altLang="en-US">
                <a:ea typeface="宋体" charset="-122"/>
              </a:rPr>
              <a:t>变量：完成或者未完成</a:t>
            </a:r>
            <a:r>
              <a:rPr lang="en-US" altLang="zh-CN">
                <a:ea typeface="宋体" charset="-122"/>
              </a:rPr>
              <a:t>. </a:t>
            </a:r>
            <a:r>
              <a:rPr lang="zh-CN" altLang="en-US">
                <a:ea typeface="宋体" charset="-122"/>
              </a:rPr>
              <a:t>所有的任务（</a:t>
            </a:r>
            <a:r>
              <a:rPr lang="en-US" altLang="zh-CN">
                <a:ea typeface="宋体" charset="-122"/>
              </a:rPr>
              <a:t>task)</a:t>
            </a:r>
            <a:r>
              <a:rPr lang="zh-CN" altLang="en-US">
                <a:ea typeface="宋体" charset="-122"/>
              </a:rPr>
              <a:t>都完成了迭代任务才算完成</a:t>
            </a:r>
            <a:r>
              <a:rPr lang="en-US" altLang="zh-CN">
                <a:ea typeface="宋体" charset="-122"/>
              </a:rPr>
              <a:t>.</a:t>
            </a:r>
          </a:p>
          <a:p>
            <a:pPr eaLnBrk="1" fontAlgn="auto" hangingPunct="1">
              <a:spcAft>
                <a:spcPts val="0"/>
              </a:spcAft>
              <a:buFont typeface="Wingdings 2"/>
              <a:buChar char="ß"/>
              <a:defRPr/>
            </a:pPr>
            <a:r>
              <a:rPr lang="zh-CN" altLang="en-US">
                <a:ea typeface="宋体" charset="-122"/>
              </a:rPr>
              <a:t>在第一个迭代开始之前应该定义好，因为它会影响工作量</a:t>
            </a:r>
            <a:r>
              <a:rPr lang="en-US" altLang="zh-CN">
                <a:ea typeface="宋体" charset="-122"/>
              </a:rPr>
              <a:t>, </a:t>
            </a:r>
            <a:r>
              <a:rPr lang="zh-CN" altLang="en-US">
                <a:ea typeface="宋体" charset="-122"/>
              </a:rPr>
              <a:t>而且必须文档化，这样团队和产品所有者的理解是一致的</a:t>
            </a:r>
            <a:r>
              <a:rPr lang="en-US" altLang="zh-CN">
                <a:ea typeface="宋体" charset="-122"/>
              </a:rPr>
              <a:t>.</a:t>
            </a:r>
          </a:p>
        </p:txBody>
      </p:sp>
      <p:sp>
        <p:nvSpPr>
          <p:cNvPr id="8192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00D3DEB-B88C-4100-AFC4-7F158C3AFBDF}" type="slidenum">
              <a:rPr lang="en-GB" altLang="zh-CN" sz="1100" smtClean="0">
                <a:solidFill>
                  <a:srgbClr val="636363"/>
                </a:solidFill>
              </a:rPr>
              <a:pPr eaLnBrk="1" hangingPunct="1"/>
              <a:t>59</a:t>
            </a:fld>
            <a:endParaRPr lang="en-GB" altLang="zh-CN" sz="1100" smtClean="0">
              <a:solidFill>
                <a:srgbClr val="63636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3"/>
          <p:cNvSpPr>
            <a:spLocks noGrp="1"/>
          </p:cNvSpPr>
          <p:nvPr>
            <p:ph type="title"/>
          </p:nvPr>
        </p:nvSpPr>
        <p:spPr/>
        <p:txBody>
          <a:bodyPr/>
          <a:lstStyle/>
          <a:p>
            <a:pPr eaLnBrk="1" hangingPunct="1"/>
            <a:r>
              <a:rPr lang="zh-CN" altLang="en-US" smtClean="0"/>
              <a:t>他山之石</a:t>
            </a:r>
          </a:p>
        </p:txBody>
      </p:sp>
      <p:sp>
        <p:nvSpPr>
          <p:cNvPr id="29699" name="内容占位符 4"/>
          <p:cNvSpPr>
            <a:spLocks noGrp="1"/>
          </p:cNvSpPr>
          <p:nvPr>
            <p:ph idx="1"/>
          </p:nvPr>
        </p:nvSpPr>
        <p:spPr>
          <a:xfrm>
            <a:off x="658813" y="1544638"/>
            <a:ext cx="7823200" cy="5045075"/>
          </a:xfrm>
        </p:spPr>
        <p:txBody>
          <a:bodyPr/>
          <a:lstStyle/>
          <a:p>
            <a:pPr eaLnBrk="1" hangingPunct="1"/>
            <a:r>
              <a:rPr lang="zh-CN" altLang="en-US" sz="2000" smtClean="0"/>
              <a:t>互联网时代的出版模式</a:t>
            </a:r>
            <a:endParaRPr lang="en-US" altLang="zh-CN" sz="2000" smtClean="0"/>
          </a:p>
          <a:p>
            <a:pPr lvl="1" eaLnBrk="1" hangingPunct="1"/>
            <a:r>
              <a:rPr lang="zh-CN" altLang="zh-CN" sz="1800" smtClean="0"/>
              <a:t>作者最开始的时候并没有想出一本书，而只是把多年的积累梳理出来写成了博客，凭借博客的成功最后得到了出版商和纸版读者的认可。在写成本书的过程中，作者是渐进式的进行的，每写完一个章节，放到博客上去征求读者的反馈，很多反馈意见在后面的章节或修订中及时地体现出来，这样就形成了与读者之间的良好反馈，在出版之前就锁定了大量的读者。</a:t>
            </a:r>
            <a:endParaRPr lang="en-US" altLang="zh-CN" sz="1800" smtClean="0"/>
          </a:p>
          <a:p>
            <a:pPr lvl="1" eaLnBrk="1" hangingPunct="1"/>
            <a:r>
              <a:rPr lang="zh-CN" altLang="en-US" sz="1800" smtClean="0"/>
              <a:t>这</a:t>
            </a:r>
            <a:r>
              <a:rPr lang="zh-CN" altLang="zh-CN" sz="1800" smtClean="0"/>
              <a:t>就是敏捷开发提倡的“增量迭代、及时交付”的思想</a:t>
            </a:r>
            <a:r>
              <a:rPr lang="zh-CN" altLang="en-US" sz="1800" smtClean="0"/>
              <a:t>。</a:t>
            </a:r>
            <a:endParaRPr lang="en-US" altLang="zh-CN" sz="1800" smtClean="0"/>
          </a:p>
          <a:p>
            <a:pPr lvl="1" eaLnBrk="1" hangingPunct="1"/>
            <a:r>
              <a:rPr lang="zh-CN" altLang="en-US" sz="1800" smtClean="0"/>
              <a:t>这种模式能</a:t>
            </a:r>
            <a:r>
              <a:rPr lang="zh-CN" altLang="zh-CN" sz="1800" smtClean="0"/>
              <a:t>最大程度地不偏离客户需求的本质。</a:t>
            </a:r>
            <a:endParaRPr lang="en-US" altLang="zh-CN" sz="1800" smtClean="0"/>
          </a:p>
          <a:p>
            <a:pPr eaLnBrk="1" hangingPunct="1"/>
            <a:r>
              <a:rPr lang="zh-CN" altLang="zh-CN" sz="2000" smtClean="0"/>
              <a:t>精益制造</a:t>
            </a:r>
            <a:endParaRPr lang="en-US" altLang="zh-CN" sz="2000" smtClean="0"/>
          </a:p>
          <a:p>
            <a:pPr lvl="1" eaLnBrk="1" hangingPunct="1"/>
            <a:r>
              <a:rPr lang="zh-CN" altLang="en-US" sz="1800" smtClean="0"/>
              <a:t>消除浪费、</a:t>
            </a:r>
            <a:r>
              <a:rPr lang="zh-CN" altLang="zh-CN" sz="1800" smtClean="0"/>
              <a:t>关注</a:t>
            </a:r>
            <a:r>
              <a:rPr lang="en-US" altLang="zh-CN" sz="1800" smtClean="0">
                <a:hlinkClick r:id="rId3"/>
              </a:rPr>
              <a:t>流程</a:t>
            </a:r>
            <a:r>
              <a:rPr lang="zh-CN" altLang="en-US" sz="1800" smtClean="0"/>
              <a:t>、</a:t>
            </a:r>
            <a:r>
              <a:rPr lang="zh-CN" altLang="zh-CN" sz="1800" smtClean="0"/>
              <a:t>建立无间断流程以快速应变 </a:t>
            </a:r>
            <a:r>
              <a:rPr lang="zh-CN" altLang="en-US" sz="1800" smtClean="0"/>
              <a:t>、</a:t>
            </a:r>
            <a:r>
              <a:rPr lang="zh-CN" altLang="zh-CN" sz="1800" smtClean="0"/>
              <a:t>降低库存 </a:t>
            </a:r>
            <a:r>
              <a:rPr lang="zh-CN" altLang="en-US" sz="1800" smtClean="0"/>
              <a:t>、</a:t>
            </a:r>
            <a:r>
              <a:rPr lang="zh-CN" altLang="zh-CN" sz="1800" smtClean="0"/>
              <a:t>一次做对</a:t>
            </a:r>
            <a:r>
              <a:rPr lang="zh-CN" altLang="en-US" sz="1800" smtClean="0"/>
              <a:t>、</a:t>
            </a:r>
            <a:r>
              <a:rPr lang="zh-CN" altLang="zh-CN" sz="1800" smtClean="0"/>
              <a:t>基于顾客需求的拉动生产 </a:t>
            </a:r>
            <a:r>
              <a:rPr lang="zh-CN" altLang="en-US" sz="1800" smtClean="0"/>
              <a:t>、</a:t>
            </a:r>
            <a:r>
              <a:rPr lang="zh-CN" altLang="zh-CN" sz="1800" smtClean="0"/>
              <a:t>标准化与工作创新 </a:t>
            </a:r>
            <a:r>
              <a:rPr lang="zh-CN" altLang="en-US" sz="1800" smtClean="0"/>
              <a:t>、</a:t>
            </a:r>
            <a:r>
              <a:rPr lang="zh-CN" altLang="zh-CN" sz="1800" smtClean="0"/>
              <a:t>尊重员工，给员工授权 </a:t>
            </a:r>
            <a:r>
              <a:rPr lang="zh-CN" altLang="en-US" sz="1800" smtClean="0"/>
              <a:t>等</a:t>
            </a:r>
            <a:endParaRPr lang="en-US" altLang="zh-CN" sz="2000" smtClean="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6"/>
          <p:cNvSpPr>
            <a:spLocks noGrp="1" noChangeArrowheads="1"/>
          </p:cNvSpPr>
          <p:nvPr>
            <p:ph type="title"/>
          </p:nvPr>
        </p:nvSpPr>
        <p:spPr/>
        <p:txBody>
          <a:bodyPr/>
          <a:lstStyle/>
          <a:p>
            <a:pPr eaLnBrk="1" hangingPunct="1"/>
            <a:r>
              <a:rPr lang="zh-CN" altLang="en-US" smtClean="0">
                <a:ea typeface="宋体" pitchFamily="2" charset="-122"/>
              </a:rPr>
              <a:t>完成的定义 </a:t>
            </a:r>
            <a:r>
              <a:rPr lang="en-US" altLang="zh-CN" smtClean="0">
                <a:ea typeface="宋体" pitchFamily="2" charset="-122"/>
              </a:rPr>
              <a:t>- Example</a:t>
            </a:r>
          </a:p>
        </p:txBody>
      </p:sp>
      <p:sp>
        <p:nvSpPr>
          <p:cNvPr id="82947" name="Rectangle 17"/>
          <p:cNvSpPr>
            <a:spLocks noGrp="1"/>
          </p:cNvSpPr>
          <p:nvPr>
            <p:ph idx="1"/>
          </p:nvPr>
        </p:nvSpPr>
        <p:spPr/>
        <p:txBody>
          <a:bodyPr/>
          <a:lstStyle/>
          <a:p>
            <a:pPr eaLnBrk="1" hangingPunct="1"/>
            <a:r>
              <a:rPr lang="zh-CN" altLang="en-US" smtClean="0">
                <a:ea typeface="宋体" pitchFamily="2" charset="-122"/>
              </a:rPr>
              <a:t>完成的定义</a:t>
            </a:r>
            <a:r>
              <a:rPr lang="en-US" altLang="zh-CN" smtClean="0">
                <a:ea typeface="宋体" pitchFamily="2" charset="-122"/>
              </a:rPr>
              <a:t> </a:t>
            </a:r>
          </a:p>
          <a:p>
            <a:pPr lvl="1" eaLnBrk="1" hangingPunct="1"/>
            <a:r>
              <a:rPr lang="zh-CN" altLang="en-US" smtClean="0">
                <a:ea typeface="宋体" pitchFamily="2" charset="-122"/>
              </a:rPr>
              <a:t>遵循编码规范</a:t>
            </a:r>
            <a:endParaRPr lang="en-US" altLang="zh-CN" smtClean="0">
              <a:ea typeface="宋体" pitchFamily="2" charset="-122"/>
            </a:endParaRPr>
          </a:p>
          <a:p>
            <a:pPr lvl="1" eaLnBrk="1" hangingPunct="1"/>
            <a:r>
              <a:rPr lang="zh-CN" altLang="en-US" smtClean="0">
                <a:ea typeface="宋体" pitchFamily="2" charset="-122"/>
              </a:rPr>
              <a:t>能在模拟器上演示</a:t>
            </a:r>
            <a:r>
              <a:rPr lang="en-US" altLang="zh-CN" smtClean="0">
                <a:ea typeface="宋体" pitchFamily="2" charset="-122"/>
              </a:rPr>
              <a:t> </a:t>
            </a:r>
          </a:p>
          <a:p>
            <a:pPr lvl="1" eaLnBrk="1" hangingPunct="1"/>
            <a:r>
              <a:rPr lang="zh-CN" altLang="en-US" smtClean="0">
                <a:ea typeface="宋体" pitchFamily="2" charset="-122"/>
              </a:rPr>
              <a:t>使用</a:t>
            </a:r>
            <a:r>
              <a:rPr lang="en-US" altLang="zh-CN" smtClean="0">
                <a:ea typeface="宋体" pitchFamily="2" charset="-122"/>
              </a:rPr>
              <a:t>PCLint </a:t>
            </a:r>
            <a:r>
              <a:rPr lang="zh-CN" altLang="en-US" smtClean="0">
                <a:ea typeface="宋体" pitchFamily="2" charset="-122"/>
              </a:rPr>
              <a:t>进行静态代码分析</a:t>
            </a:r>
            <a:endParaRPr lang="en-US" altLang="zh-CN" smtClean="0">
              <a:ea typeface="宋体" pitchFamily="2" charset="-122"/>
            </a:endParaRPr>
          </a:p>
          <a:p>
            <a:pPr lvl="1" eaLnBrk="1" hangingPunct="1"/>
            <a:r>
              <a:rPr lang="zh-CN" altLang="en-US" smtClean="0">
                <a:ea typeface="宋体" pitchFamily="2" charset="-122"/>
              </a:rPr>
              <a:t>具有</a:t>
            </a:r>
            <a:r>
              <a:rPr lang="en-US" altLang="zh-CN" smtClean="0">
                <a:ea typeface="宋体" pitchFamily="2" charset="-122"/>
              </a:rPr>
              <a:t>EUnit </a:t>
            </a:r>
            <a:r>
              <a:rPr lang="zh-CN" altLang="en-US" smtClean="0">
                <a:ea typeface="宋体" pitchFamily="2" charset="-122"/>
              </a:rPr>
              <a:t>测试套件的通过率 和执行率</a:t>
            </a:r>
            <a:r>
              <a:rPr lang="en-US" altLang="zh-CN" smtClean="0">
                <a:ea typeface="宋体" pitchFamily="2" charset="-122"/>
              </a:rPr>
              <a:t>. </a:t>
            </a:r>
          </a:p>
          <a:p>
            <a:pPr lvl="1" eaLnBrk="1" hangingPunct="1"/>
            <a:r>
              <a:rPr lang="zh-CN" altLang="en-US" smtClean="0">
                <a:ea typeface="宋体" pitchFamily="2" charset="-122"/>
              </a:rPr>
              <a:t>或者使用结对编程，或者进行代码走查</a:t>
            </a:r>
            <a:endParaRPr lang="en-US" altLang="zh-CN" smtClean="0">
              <a:ea typeface="宋体" pitchFamily="2" charset="-122"/>
            </a:endParaRPr>
          </a:p>
        </p:txBody>
      </p:sp>
      <p:sp>
        <p:nvSpPr>
          <p:cNvPr id="8294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CD7631A6-A879-457B-BCAF-053E5A23F735}" type="slidenum">
              <a:rPr lang="en-GB" altLang="zh-CN" sz="1100" smtClean="0">
                <a:solidFill>
                  <a:srgbClr val="636363"/>
                </a:solidFill>
              </a:rPr>
              <a:pPr eaLnBrk="1" hangingPunct="1"/>
              <a:t>60</a:t>
            </a:fld>
            <a:endParaRPr lang="en-GB" altLang="zh-CN" sz="1100" smtClean="0">
              <a:solidFill>
                <a:srgbClr val="636363"/>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9"/>
          <p:cNvSpPr>
            <a:spLocks noGrp="1" noChangeArrowheads="1"/>
          </p:cNvSpPr>
          <p:nvPr>
            <p:ph type="title"/>
          </p:nvPr>
        </p:nvSpPr>
        <p:spPr/>
        <p:txBody>
          <a:bodyPr/>
          <a:lstStyle/>
          <a:p>
            <a:pPr eaLnBrk="1" hangingPunct="1"/>
            <a:r>
              <a:rPr lang="zh-CN" altLang="en-US" smtClean="0">
                <a:ea typeface="宋体" pitchFamily="2" charset="-122"/>
              </a:rPr>
              <a:t>障碍</a:t>
            </a:r>
          </a:p>
        </p:txBody>
      </p:sp>
      <p:sp>
        <p:nvSpPr>
          <p:cNvPr id="38932" name="Rectangle 20"/>
          <p:cNvSpPr>
            <a:spLocks noGrp="1"/>
          </p:cNvSpPr>
          <p:nvPr>
            <p:ph idx="1"/>
          </p:nvPr>
        </p:nvSpPr>
        <p:spPr/>
        <p:txBody>
          <a:bodyPr rtlCol="0">
            <a:normAutofit fontScale="92500" lnSpcReduction="20000"/>
          </a:bodyPr>
          <a:lstStyle/>
          <a:p>
            <a:pPr eaLnBrk="1" fontAlgn="auto" hangingPunct="1">
              <a:spcAft>
                <a:spcPts val="0"/>
              </a:spcAft>
              <a:buFont typeface="Wingdings 2"/>
              <a:buChar char="ß"/>
              <a:defRPr/>
            </a:pPr>
            <a:r>
              <a:rPr lang="zh-CN" altLang="en-US">
                <a:ea typeface="宋体" charset="-122"/>
              </a:rPr>
              <a:t>基本上，任何阻止团队正常工作的，都可称之为障碍，例如</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无法访问信息系统</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所需要的信息不能及时提供或者提供的不正确，如界面规格或者其它软件模块不到位或不正确</a:t>
            </a:r>
          </a:p>
          <a:p>
            <a:pPr lvl="1" eaLnBrk="1" fontAlgn="auto" hangingPunct="1">
              <a:spcAft>
                <a:spcPts val="0"/>
              </a:spcAft>
              <a:buFont typeface="Wingdings 2"/>
              <a:buChar char="Þ"/>
              <a:defRPr/>
            </a:pPr>
            <a:r>
              <a:rPr lang="zh-CN" altLang="en-US">
                <a:ea typeface="宋体" charset="-122"/>
              </a:rPr>
              <a:t>开发环境或者原型系统出现问题</a:t>
            </a:r>
          </a:p>
          <a:p>
            <a:pPr lvl="1" eaLnBrk="1" fontAlgn="auto" hangingPunct="1">
              <a:spcAft>
                <a:spcPts val="0"/>
              </a:spcAft>
              <a:buFont typeface="Wingdings 2"/>
              <a:buChar char="Þ"/>
              <a:defRPr/>
            </a:pPr>
            <a:r>
              <a:rPr lang="zh-CN" altLang="en-US">
                <a:ea typeface="宋体" charset="-122"/>
              </a:rPr>
              <a:t>其他的任务分配：培训，售前支持</a:t>
            </a:r>
            <a:endParaRPr lang="en-US" altLang="zh-CN">
              <a:ea typeface="宋体" charset="-122"/>
            </a:endParaRPr>
          </a:p>
          <a:p>
            <a:pPr lvl="1" eaLnBrk="1" fontAlgn="auto" hangingPunct="1">
              <a:spcAft>
                <a:spcPts val="0"/>
              </a:spcAft>
              <a:buFont typeface="Wingdings 2"/>
              <a:buChar char="Þ"/>
              <a:defRPr/>
            </a:pPr>
            <a:r>
              <a:rPr lang="zh-CN" altLang="en-US">
                <a:ea typeface="宋体" charset="-122"/>
              </a:rPr>
              <a:t>缺乏必要的信息或者相应的知识</a:t>
            </a:r>
            <a:endParaRPr lang="en-US" altLang="zh-CN">
              <a:ea typeface="宋体" charset="-122"/>
            </a:endParaRPr>
          </a:p>
          <a:p>
            <a:pPr eaLnBrk="1" fontAlgn="auto" hangingPunct="1">
              <a:spcAft>
                <a:spcPts val="0"/>
              </a:spcAft>
              <a:buFont typeface="Wingdings 2"/>
              <a:buChar char="ß"/>
              <a:defRPr/>
            </a:pPr>
            <a:endParaRPr lang="en-US" altLang="zh-CN">
              <a:ea typeface="宋体" charset="-122"/>
            </a:endParaRPr>
          </a:p>
          <a:p>
            <a:pPr eaLnBrk="1" fontAlgn="auto" hangingPunct="1">
              <a:spcAft>
                <a:spcPts val="0"/>
              </a:spcAft>
              <a:buFont typeface="Wingdings 2"/>
              <a:buChar char="ß"/>
              <a:defRPr/>
            </a:pPr>
            <a:r>
              <a:rPr lang="zh-CN" altLang="en-US">
                <a:ea typeface="宋体" charset="-122"/>
              </a:rPr>
              <a:t>对于团队提出的各项障碍，</a:t>
            </a:r>
            <a:r>
              <a:rPr lang="en-US" altLang="zh-CN">
                <a:ea typeface="宋体" charset="-122"/>
              </a:rPr>
              <a:t>Scrum Master</a:t>
            </a:r>
            <a:r>
              <a:rPr lang="zh-CN" altLang="en-US">
                <a:ea typeface="宋体" charset="-122"/>
              </a:rPr>
              <a:t>要以列表形式进行记录，</a:t>
            </a:r>
            <a:endParaRPr lang="en-US" altLang="zh-CN">
              <a:ea typeface="宋体" charset="-122"/>
            </a:endParaRPr>
          </a:p>
        </p:txBody>
      </p:sp>
      <p:sp>
        <p:nvSpPr>
          <p:cNvPr id="8397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AAF3EC0E-1F39-4743-8AF7-65ECC7B7E2CB}" type="slidenum">
              <a:rPr lang="en-GB" altLang="zh-CN" sz="1100" smtClean="0">
                <a:solidFill>
                  <a:srgbClr val="636363"/>
                </a:solidFill>
              </a:rPr>
              <a:pPr eaLnBrk="1" hangingPunct="1"/>
              <a:t>61</a:t>
            </a:fld>
            <a:endParaRPr lang="en-GB" altLang="zh-CN" sz="1100" smtClean="0">
              <a:solidFill>
                <a:srgbClr val="636363"/>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8"/>
          <p:cNvSpPr>
            <a:spLocks noGrp="1" noChangeArrowheads="1"/>
          </p:cNvSpPr>
          <p:nvPr>
            <p:ph type="title"/>
          </p:nvPr>
        </p:nvSpPr>
        <p:spPr/>
        <p:txBody>
          <a:bodyPr/>
          <a:lstStyle/>
          <a:p>
            <a:pPr eaLnBrk="1" hangingPunct="1"/>
            <a:r>
              <a:rPr lang="zh-CN" altLang="en-US" smtClean="0">
                <a:ea typeface="宋体" pitchFamily="2" charset="-122"/>
              </a:rPr>
              <a:t>谁来清除障碍？</a:t>
            </a:r>
            <a:endParaRPr lang="en-US" altLang="zh-CN" smtClean="0">
              <a:ea typeface="宋体" pitchFamily="2" charset="-122"/>
            </a:endParaRPr>
          </a:p>
        </p:txBody>
      </p:sp>
      <p:sp>
        <p:nvSpPr>
          <p:cNvPr id="177161" name="Rectangle 9"/>
          <p:cNvSpPr>
            <a:spLocks noGrp="1"/>
          </p:cNvSpPr>
          <p:nvPr>
            <p:ph idx="1"/>
          </p:nvPr>
        </p:nvSpPr>
        <p:spPr/>
        <p:txBody>
          <a:bodyPr rtlCol="0">
            <a:normAutofit lnSpcReduction="10000"/>
          </a:bodyPr>
          <a:lstStyle/>
          <a:p>
            <a:pPr eaLnBrk="1" fontAlgn="auto" hangingPunct="1">
              <a:spcAft>
                <a:spcPts val="0"/>
              </a:spcAft>
              <a:buFont typeface="Wingdings 2"/>
              <a:buChar char="ß"/>
              <a:defRPr/>
            </a:pPr>
            <a:r>
              <a:rPr lang="zh-CN" altLang="en-US">
                <a:ea typeface="宋体" charset="-122"/>
              </a:rPr>
              <a:t>每个人</a:t>
            </a:r>
          </a:p>
          <a:p>
            <a:pPr lvl="1" eaLnBrk="1" fontAlgn="auto" hangingPunct="1">
              <a:spcAft>
                <a:spcPts val="0"/>
              </a:spcAft>
              <a:buFont typeface="Wingdings 2"/>
              <a:buChar char="Þ"/>
              <a:defRPr/>
            </a:pPr>
            <a:r>
              <a:rPr lang="zh-CN" altLang="en-US">
                <a:ea typeface="宋体" charset="-122"/>
              </a:rPr>
              <a:t>自我管理、自我组织的团队</a:t>
            </a:r>
          </a:p>
          <a:p>
            <a:pPr lvl="1" eaLnBrk="1" fontAlgn="auto" hangingPunct="1">
              <a:spcAft>
                <a:spcPts val="0"/>
              </a:spcAft>
              <a:buFont typeface="Wingdings 2"/>
              <a:buChar char="Þ"/>
              <a:defRPr/>
            </a:pPr>
            <a:r>
              <a:rPr lang="en-US" altLang="zh-CN">
                <a:ea typeface="宋体" charset="-122"/>
              </a:rPr>
              <a:t>Scrum Master</a:t>
            </a:r>
          </a:p>
          <a:p>
            <a:pPr lvl="1" eaLnBrk="1" fontAlgn="auto" hangingPunct="1">
              <a:spcAft>
                <a:spcPts val="0"/>
              </a:spcAft>
              <a:buFont typeface="Wingdings 2"/>
              <a:buChar char="Þ"/>
              <a:defRPr/>
            </a:pPr>
            <a:r>
              <a:rPr lang="zh-CN" altLang="en-US">
                <a:ea typeface="宋体" charset="-122"/>
              </a:rPr>
              <a:t>产品所有者</a:t>
            </a:r>
          </a:p>
          <a:p>
            <a:pPr lvl="1" eaLnBrk="1" fontAlgn="auto" hangingPunct="1">
              <a:spcAft>
                <a:spcPts val="0"/>
              </a:spcAft>
              <a:buFont typeface="Wingdings 2"/>
              <a:buChar char="Þ"/>
              <a:defRPr/>
            </a:pPr>
            <a:r>
              <a:rPr lang="zh-CN" altLang="en-US">
                <a:ea typeface="宋体" charset="-122"/>
              </a:rPr>
              <a:t>管理层</a:t>
            </a:r>
          </a:p>
          <a:p>
            <a:pPr lvl="1" eaLnBrk="1" fontAlgn="auto" hangingPunct="1">
              <a:spcAft>
                <a:spcPts val="0"/>
              </a:spcAft>
              <a:buFont typeface="Wingdings 2"/>
              <a:buChar char="Þ"/>
              <a:defRPr/>
            </a:pPr>
            <a:r>
              <a:rPr lang="zh-CN" altLang="en-US">
                <a:ea typeface="宋体" charset="-122"/>
              </a:rPr>
              <a:t>其他相关的干系人</a:t>
            </a:r>
          </a:p>
          <a:p>
            <a:pPr eaLnBrk="1" fontAlgn="auto" hangingPunct="1">
              <a:spcAft>
                <a:spcPts val="0"/>
              </a:spcAft>
              <a:buFont typeface="Wingdings 2"/>
              <a:buChar char="ß"/>
              <a:defRPr/>
            </a:pPr>
            <a:endParaRPr lang="en-US" altLang="zh-CN">
              <a:ea typeface="宋体" charset="-122"/>
            </a:endParaRPr>
          </a:p>
          <a:p>
            <a:pPr eaLnBrk="1" fontAlgn="auto" hangingPunct="1">
              <a:spcAft>
                <a:spcPts val="0"/>
              </a:spcAft>
              <a:buFont typeface="Wingdings 2"/>
              <a:buChar char="ß"/>
              <a:defRPr/>
            </a:pPr>
            <a:r>
              <a:rPr lang="en-US" altLang="zh-CN">
                <a:ea typeface="宋体" charset="-122"/>
              </a:rPr>
              <a:t>Scrum Master </a:t>
            </a:r>
            <a:r>
              <a:rPr lang="zh-CN" altLang="en-US">
                <a:ea typeface="宋体" charset="-122"/>
              </a:rPr>
              <a:t>负责确定障碍已经清除，不一定亲自自己清除</a:t>
            </a:r>
          </a:p>
        </p:txBody>
      </p:sp>
      <p:sp>
        <p:nvSpPr>
          <p:cNvPr id="8499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21D6D85D-637F-4F6F-8EC0-6943A68FC7BD}" type="slidenum">
              <a:rPr lang="en-GB" altLang="zh-CN" sz="1100" smtClean="0">
                <a:solidFill>
                  <a:srgbClr val="636363"/>
                </a:solidFill>
              </a:rPr>
              <a:pPr eaLnBrk="1" hangingPunct="1"/>
              <a:t>62</a:t>
            </a:fld>
            <a:endParaRPr lang="en-GB" altLang="zh-CN" sz="1100" smtClean="0">
              <a:solidFill>
                <a:srgbClr val="636363"/>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8"/>
          <p:cNvSpPr>
            <a:spLocks noGrp="1" noChangeArrowheads="1"/>
          </p:cNvSpPr>
          <p:nvPr>
            <p:ph type="title"/>
          </p:nvPr>
        </p:nvSpPr>
        <p:spPr/>
        <p:txBody>
          <a:bodyPr/>
          <a:lstStyle/>
          <a:p>
            <a:pPr eaLnBrk="1" hangingPunct="1"/>
            <a:r>
              <a:rPr lang="zh-CN" altLang="en-US" smtClean="0">
                <a:ea typeface="宋体" pitchFamily="2" charset="-122"/>
              </a:rPr>
              <a:t>清除障碍</a:t>
            </a:r>
          </a:p>
        </p:txBody>
      </p:sp>
      <p:sp>
        <p:nvSpPr>
          <p:cNvPr id="86019" name="Rectangle 19"/>
          <p:cNvSpPr>
            <a:spLocks noGrp="1"/>
          </p:cNvSpPr>
          <p:nvPr>
            <p:ph sz="half" idx="1"/>
          </p:nvPr>
        </p:nvSpPr>
        <p:spPr/>
        <p:txBody>
          <a:bodyPr/>
          <a:lstStyle/>
          <a:p>
            <a:pPr eaLnBrk="1" hangingPunct="1"/>
            <a:r>
              <a:rPr lang="zh-CN" altLang="en-US" sz="2000" smtClean="0">
                <a:ea typeface="宋体" pitchFamily="2" charset="-122"/>
              </a:rPr>
              <a:t>某些障碍是浪费</a:t>
            </a:r>
          </a:p>
          <a:p>
            <a:pPr lvl="1" eaLnBrk="1" hangingPunct="1"/>
            <a:r>
              <a:rPr lang="zh-CN" altLang="en-US" sz="1800" smtClean="0">
                <a:ea typeface="宋体" pitchFamily="2" charset="-122"/>
              </a:rPr>
              <a:t>部分地完成工作</a:t>
            </a:r>
          </a:p>
          <a:p>
            <a:pPr lvl="1" eaLnBrk="1" hangingPunct="1"/>
            <a:r>
              <a:rPr lang="zh-CN" altLang="en-US" sz="1800" smtClean="0">
                <a:ea typeface="宋体" pitchFamily="2" charset="-122"/>
              </a:rPr>
              <a:t>额外的过程</a:t>
            </a:r>
          </a:p>
          <a:p>
            <a:pPr lvl="1" eaLnBrk="1" hangingPunct="1"/>
            <a:r>
              <a:rPr lang="zh-CN" altLang="en-US" sz="1800" smtClean="0">
                <a:ea typeface="宋体" pitchFamily="2" charset="-122"/>
              </a:rPr>
              <a:t>额外的功能</a:t>
            </a:r>
          </a:p>
          <a:p>
            <a:pPr lvl="1" eaLnBrk="1" hangingPunct="1"/>
            <a:r>
              <a:rPr lang="zh-CN" altLang="en-US" sz="1800" smtClean="0">
                <a:ea typeface="宋体" pitchFamily="2" charset="-122"/>
              </a:rPr>
              <a:t>任务转换</a:t>
            </a:r>
          </a:p>
          <a:p>
            <a:pPr lvl="1" eaLnBrk="1" hangingPunct="1"/>
            <a:r>
              <a:rPr lang="zh-CN" altLang="en-US" sz="1800" smtClean="0">
                <a:ea typeface="宋体" pitchFamily="2" charset="-122"/>
              </a:rPr>
              <a:t>等待</a:t>
            </a:r>
          </a:p>
          <a:p>
            <a:pPr lvl="1" eaLnBrk="1" hangingPunct="1"/>
            <a:r>
              <a:rPr lang="zh-CN" altLang="en-US" sz="1800" smtClean="0">
                <a:ea typeface="宋体" pitchFamily="2" charset="-122"/>
              </a:rPr>
              <a:t>缺陷</a:t>
            </a:r>
          </a:p>
          <a:p>
            <a:pPr eaLnBrk="1" hangingPunct="1"/>
            <a:endParaRPr lang="zh-CN" altLang="en-US" sz="2000" smtClean="0">
              <a:ea typeface="宋体" pitchFamily="2" charset="-122"/>
            </a:endParaRPr>
          </a:p>
          <a:p>
            <a:pPr eaLnBrk="1" hangingPunct="1"/>
            <a:endParaRPr lang="zh-CN" altLang="en-US" sz="2000" smtClean="0">
              <a:ea typeface="宋体" pitchFamily="2" charset="-122"/>
            </a:endParaRPr>
          </a:p>
        </p:txBody>
      </p:sp>
      <p:sp>
        <p:nvSpPr>
          <p:cNvPr id="86020" name="Rectangle 20"/>
          <p:cNvSpPr>
            <a:spLocks noGrp="1"/>
          </p:cNvSpPr>
          <p:nvPr>
            <p:ph sz="half" idx="2"/>
          </p:nvPr>
        </p:nvSpPr>
        <p:spPr/>
        <p:txBody>
          <a:bodyPr/>
          <a:lstStyle/>
          <a:p>
            <a:pPr eaLnBrk="1" hangingPunct="1"/>
            <a:r>
              <a:rPr lang="zh-CN" altLang="en-US" sz="1400" smtClean="0">
                <a:ea typeface="宋体" pitchFamily="2" charset="-122"/>
              </a:rPr>
              <a:t>清除障碍的过程是团队和组织学习的过程</a:t>
            </a:r>
          </a:p>
        </p:txBody>
      </p:sp>
      <p:sp>
        <p:nvSpPr>
          <p:cNvPr id="8602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62301478-3F38-4AFC-B4F2-EF8952CA59C9}" type="slidenum">
              <a:rPr lang="en-GB" altLang="zh-CN" sz="1100" smtClean="0">
                <a:solidFill>
                  <a:srgbClr val="636363"/>
                </a:solidFill>
              </a:rPr>
              <a:pPr eaLnBrk="1" hangingPunct="1"/>
              <a:t>63</a:t>
            </a:fld>
            <a:endParaRPr lang="en-GB" altLang="zh-CN" sz="1100" smtClean="0">
              <a:solidFill>
                <a:srgbClr val="636363"/>
              </a:solidFill>
            </a:endParaRPr>
          </a:p>
        </p:txBody>
      </p:sp>
      <p:pic>
        <p:nvPicPr>
          <p:cNvPr id="8602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2230438"/>
            <a:ext cx="2674937"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
          <p:cNvSpPr>
            <a:spLocks noGrp="1" noChangeArrowheads="1"/>
          </p:cNvSpPr>
          <p:nvPr>
            <p:ph type="title"/>
          </p:nvPr>
        </p:nvSpPr>
        <p:spPr/>
        <p:txBody>
          <a:bodyPr/>
          <a:lstStyle/>
          <a:p>
            <a:pPr eaLnBrk="1" hangingPunct="1"/>
            <a:r>
              <a:rPr lang="zh-CN" altLang="en-US" smtClean="0">
                <a:ea typeface="宋体" pitchFamily="2" charset="-122"/>
              </a:rPr>
              <a:t>浪费产生的原因</a:t>
            </a:r>
          </a:p>
        </p:txBody>
      </p:sp>
      <p:sp>
        <p:nvSpPr>
          <p:cNvPr id="87043" name="Rectangle 11"/>
          <p:cNvSpPr>
            <a:spLocks noGrp="1"/>
          </p:cNvSpPr>
          <p:nvPr>
            <p:ph idx="1"/>
          </p:nvPr>
        </p:nvSpPr>
        <p:spPr>
          <a:xfrm>
            <a:off x="457200" y="1484313"/>
            <a:ext cx="8229600" cy="4686300"/>
          </a:xfrm>
        </p:spPr>
        <p:txBody>
          <a:bodyPr/>
          <a:lstStyle/>
          <a:p>
            <a:pPr eaLnBrk="1" hangingPunct="1"/>
            <a:r>
              <a:rPr lang="zh-CN" altLang="en-US" sz="2400" smtClean="0">
                <a:ea typeface="宋体" pitchFamily="2" charset="-122"/>
              </a:rPr>
              <a:t>多问几个“为什么”</a:t>
            </a:r>
          </a:p>
          <a:p>
            <a:pPr lvl="1" eaLnBrk="1" hangingPunct="1"/>
            <a:r>
              <a:rPr lang="zh-CN" altLang="en-US" sz="2000" smtClean="0">
                <a:ea typeface="宋体" pitchFamily="2" charset="-122"/>
              </a:rPr>
              <a:t>对于每个标识的障碍或者浪费，问一问“为什么”浪费会存在</a:t>
            </a:r>
          </a:p>
          <a:p>
            <a:pPr lvl="1" eaLnBrk="1" hangingPunct="1"/>
            <a:r>
              <a:rPr lang="zh-CN" altLang="en-US" sz="2000" smtClean="0">
                <a:ea typeface="宋体" pitchFamily="2" charset="-122"/>
              </a:rPr>
              <a:t>多问几个“为什么”，找到造成浪费的根本原因</a:t>
            </a:r>
          </a:p>
          <a:p>
            <a:pPr lvl="1" eaLnBrk="1" hangingPunct="1"/>
            <a:endParaRPr lang="zh-CN" altLang="en-US" sz="2000" smtClean="0">
              <a:ea typeface="宋体" pitchFamily="2" charset="-122"/>
            </a:endParaRPr>
          </a:p>
        </p:txBody>
      </p:sp>
      <p:sp>
        <p:nvSpPr>
          <p:cNvPr id="8704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0C04DE75-6C55-4831-819E-09F8DA76C051}" type="slidenum">
              <a:rPr lang="en-GB" altLang="zh-CN" sz="1100" smtClean="0">
                <a:solidFill>
                  <a:srgbClr val="636363"/>
                </a:solidFill>
              </a:rPr>
              <a:pPr eaLnBrk="1" hangingPunct="1"/>
              <a:t>64</a:t>
            </a:fld>
            <a:endParaRPr lang="en-GB" altLang="zh-CN" sz="1100" smtClean="0">
              <a:solidFill>
                <a:srgbClr val="636363"/>
              </a:solidFill>
            </a:endParaRPr>
          </a:p>
        </p:txBody>
      </p:sp>
      <p:pic>
        <p:nvPicPr>
          <p:cNvPr id="87045" name="Picture 5" descr="2o4544ai24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2640013"/>
            <a:ext cx="6692900"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p>
          <a:p>
            <a:pPr eaLnBrk="1" fontAlgn="auto" hangingPunct="1">
              <a:spcAft>
                <a:spcPts val="0"/>
              </a:spcAft>
              <a:buFont typeface="Wingdings 2"/>
              <a:buChar char="ß"/>
              <a:defRPr/>
            </a:pPr>
            <a:r>
              <a:rPr lang="zh-CN" altLang="en-US" dirty="0" smtClean="0">
                <a:ea typeface="宋体" charset="-122"/>
              </a:rPr>
              <a:t>敏捷方法是什么？</a:t>
            </a:r>
          </a:p>
          <a:p>
            <a:pPr eaLnBrk="1" fontAlgn="auto" hangingPunct="1">
              <a:spcAft>
                <a:spcPts val="0"/>
              </a:spcAft>
              <a:buFont typeface="Wingdings 2"/>
              <a:buChar char="ß"/>
              <a:defRPr/>
            </a:pPr>
            <a:r>
              <a:rPr lang="zh-CN" altLang="en-US" dirty="0" smtClean="0">
                <a:ea typeface="宋体" charset="-122"/>
              </a:rPr>
              <a:t>敏捷方法的实践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p>
          <a:p>
            <a:pPr eaLnBrk="1" fontAlgn="auto" hangingPunct="1">
              <a:spcAft>
                <a:spcPts val="0"/>
              </a:spcAft>
              <a:buFont typeface="Wingdings 2"/>
              <a:buChar char="ß"/>
              <a:defRPr/>
            </a:pPr>
            <a:r>
              <a:rPr lang="fr-FR" altLang="zh-CN" b="1" i="1" dirty="0" smtClean="0">
                <a:solidFill>
                  <a:srgbClr val="FF0000"/>
                </a:solidFill>
                <a:ea typeface="宋体" charset="-122"/>
              </a:rPr>
              <a:t>Scrum</a:t>
            </a:r>
            <a:r>
              <a:rPr lang="zh-CN" altLang="fr-FR" b="1" i="1" dirty="0" smtClean="0">
                <a:solidFill>
                  <a:srgbClr val="FF0000"/>
                </a:solidFill>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8806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C6B9F82-6996-41E7-AB4C-B66BBD0A42BB}" type="slidenum">
              <a:rPr lang="en-GB" altLang="zh-CN" sz="1100" smtClean="0">
                <a:solidFill>
                  <a:srgbClr val="636363"/>
                </a:solidFill>
              </a:rPr>
              <a:pPr eaLnBrk="1" hangingPunct="1"/>
              <a:t>65</a:t>
            </a:fld>
            <a:endParaRPr lang="en-GB" altLang="zh-CN" sz="1100" smtClean="0">
              <a:solidFill>
                <a:srgbClr val="636363"/>
              </a:solidFill>
            </a:endParaRPr>
          </a:p>
        </p:txBody>
      </p:sp>
      <p:pic>
        <p:nvPicPr>
          <p:cNvPr id="8806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实践</a:t>
            </a:r>
          </a:p>
        </p:txBody>
      </p:sp>
      <p:sp>
        <p:nvSpPr>
          <p:cNvPr id="89091" name="内容占位符 2"/>
          <p:cNvSpPr>
            <a:spLocks noGrp="1"/>
          </p:cNvSpPr>
          <p:nvPr>
            <p:ph idx="1"/>
          </p:nvPr>
        </p:nvSpPr>
        <p:spPr/>
        <p:txBody>
          <a:bodyPr/>
          <a:lstStyle/>
          <a:p>
            <a:pPr eaLnBrk="1" hangingPunct="1"/>
            <a:r>
              <a:rPr lang="zh-CN" altLang="en-US" smtClean="0">
                <a:ea typeface="宋体" pitchFamily="2" charset="-122"/>
              </a:rPr>
              <a:t>研发部</a:t>
            </a:r>
            <a:r>
              <a:rPr lang="en-US" altLang="zh-CN" smtClean="0">
                <a:ea typeface="宋体" pitchFamily="2" charset="-122"/>
              </a:rPr>
              <a:t>2009</a:t>
            </a:r>
            <a:r>
              <a:rPr lang="zh-CN" altLang="en-US" smtClean="0">
                <a:ea typeface="宋体" pitchFamily="2" charset="-122"/>
              </a:rPr>
              <a:t>年开始在几个项目当中进行了</a:t>
            </a:r>
            <a:r>
              <a:rPr lang="en-US" altLang="zh-CN" smtClean="0">
                <a:ea typeface="宋体" pitchFamily="2" charset="-122"/>
              </a:rPr>
              <a:t>SCRUM</a:t>
            </a:r>
            <a:r>
              <a:rPr lang="zh-CN" altLang="en-US" smtClean="0">
                <a:ea typeface="宋体" pitchFamily="2" charset="-122"/>
              </a:rPr>
              <a:t>项目管理的尝试：</a:t>
            </a:r>
            <a:endParaRPr lang="en-US" altLang="zh-CN" smtClean="0">
              <a:ea typeface="宋体" pitchFamily="2" charset="-122"/>
            </a:endParaRPr>
          </a:p>
          <a:p>
            <a:pPr lvl="1" eaLnBrk="1" hangingPunct="1"/>
            <a:r>
              <a:rPr lang="zh-CN" altLang="en-US" smtClean="0">
                <a:ea typeface="宋体" pitchFamily="2" charset="-122"/>
              </a:rPr>
              <a:t>营销综合停电系统开发</a:t>
            </a:r>
            <a:endParaRPr lang="en-US" altLang="zh-CN" smtClean="0">
              <a:ea typeface="宋体" pitchFamily="2" charset="-122"/>
            </a:endParaRPr>
          </a:p>
          <a:p>
            <a:pPr lvl="1" eaLnBrk="1" hangingPunct="1"/>
            <a:r>
              <a:rPr lang="en-US" altLang="zh-CN" smtClean="0">
                <a:ea typeface="宋体" pitchFamily="2" charset="-122"/>
              </a:rPr>
              <a:t>FLEX-ADP</a:t>
            </a:r>
            <a:r>
              <a:rPr lang="zh-CN" altLang="en-US" smtClean="0">
                <a:ea typeface="宋体" pitchFamily="2" charset="-122"/>
              </a:rPr>
              <a:t>开发</a:t>
            </a:r>
            <a:endParaRPr lang="en-US" altLang="zh-CN" smtClean="0">
              <a:ea typeface="宋体" pitchFamily="2" charset="-122"/>
            </a:endParaRPr>
          </a:p>
          <a:p>
            <a:pPr lvl="1" eaLnBrk="1" hangingPunct="1"/>
            <a:r>
              <a:rPr lang="zh-CN" altLang="zh-CN" smtClean="0">
                <a:ea typeface="宋体" pitchFamily="2" charset="-122"/>
              </a:rPr>
              <a:t>海颐</a:t>
            </a:r>
            <a:r>
              <a:rPr lang="en-US" altLang="zh-CN" smtClean="0">
                <a:ea typeface="宋体" pitchFamily="2" charset="-122"/>
              </a:rPr>
              <a:t>OA</a:t>
            </a:r>
            <a:r>
              <a:rPr lang="zh-CN" altLang="zh-CN" smtClean="0">
                <a:ea typeface="宋体" pitchFamily="2" charset="-122"/>
              </a:rPr>
              <a:t>项目</a:t>
            </a:r>
            <a:endParaRPr lang="en-US" altLang="zh-CN" smtClean="0">
              <a:ea typeface="宋体" pitchFamily="2" charset="-122"/>
            </a:endParaRPr>
          </a:p>
          <a:p>
            <a:pPr lvl="1" eaLnBrk="1" hangingPunct="1">
              <a:buFont typeface="Wingdings" pitchFamily="2" charset="2"/>
              <a:buNone/>
            </a:pPr>
            <a:r>
              <a:rPr lang="zh-CN" altLang="en-US" smtClean="0">
                <a:ea typeface="宋体" pitchFamily="2" charset="-122"/>
              </a:rPr>
              <a:t>等</a:t>
            </a:r>
            <a:endParaRPr lang="en-US" altLang="zh-CN" smtClean="0">
              <a:ea typeface="宋体" pitchFamily="2" charset="-122"/>
            </a:endParaRPr>
          </a:p>
          <a:p>
            <a:pPr lvl="1" eaLnBrk="1" hangingPunct="1">
              <a:buFont typeface="Wingdings" pitchFamily="2" charset="2"/>
              <a:buNone/>
            </a:pPr>
            <a:endParaRPr lang="en-US" altLang="zh-CN" b="1" smtClean="0">
              <a:solidFill>
                <a:schemeClr val="accent2"/>
              </a:solidFill>
              <a:ea typeface="宋体" pitchFamily="2" charset="-122"/>
            </a:endParaRPr>
          </a:p>
        </p:txBody>
      </p:sp>
      <p:sp>
        <p:nvSpPr>
          <p:cNvPr id="4" name="日期占位符 3"/>
          <p:cNvSpPr>
            <a:spLocks noGrp="1"/>
          </p:cNvSpPr>
          <p:nvPr>
            <p:ph type="dt" sz="quarter" idx="10"/>
          </p:nvPr>
        </p:nvSpPr>
        <p:spPr/>
        <p:txBody>
          <a:bodyPr rtlCol="0"/>
          <a:lstStyle/>
          <a:p>
            <a:pPr>
              <a:defRPr/>
            </a:pPr>
            <a:r>
              <a:rPr lang="en-US" altLang="ko-KR">
                <a:solidFill>
                  <a:schemeClr val="tx2">
                    <a:lumMod val="75000"/>
                    <a:lumOff val="25000"/>
                  </a:schemeClr>
                </a:solidFill>
                <a:ea typeface="+mn-ea"/>
              </a:rPr>
              <a:t>www.</a:t>
            </a:r>
            <a:r>
              <a:rPr lang="en-US" altLang="zh-CN">
                <a:solidFill>
                  <a:schemeClr val="tx2">
                    <a:lumMod val="75000"/>
                    <a:lumOff val="25000"/>
                  </a:schemeClr>
                </a:solidFill>
                <a:ea typeface="+mn-ea"/>
              </a:rPr>
              <a:t>haiyisoft.com</a:t>
            </a:r>
          </a:p>
        </p:txBody>
      </p:sp>
      <p:sp>
        <p:nvSpPr>
          <p:cNvPr id="5" name="页脚占位符 4"/>
          <p:cNvSpPr>
            <a:spLocks noGrp="1"/>
          </p:cNvSpPr>
          <p:nvPr>
            <p:ph type="ftr" sz="quarter" idx="11"/>
          </p:nvPr>
        </p:nvSpPr>
        <p:spPr/>
        <p:txBody>
          <a:bodyPr rtlCol="0"/>
          <a:lstStyle/>
          <a:p>
            <a:pPr>
              <a:defRPr/>
            </a:pPr>
            <a:r>
              <a:rPr lang="zh-CN" altLang="en-US">
                <a:solidFill>
                  <a:schemeClr val="tx2">
                    <a:lumMod val="75000"/>
                    <a:lumOff val="25000"/>
                  </a:schemeClr>
                </a:solidFill>
                <a:ea typeface="+mn-ea"/>
              </a:rPr>
              <a:t>海颐软件</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看板</a:t>
            </a:r>
          </a:p>
        </p:txBody>
      </p:sp>
      <p:sp>
        <p:nvSpPr>
          <p:cNvPr id="90115" name="内容占位符 2"/>
          <p:cNvSpPr>
            <a:spLocks noGrp="1"/>
          </p:cNvSpPr>
          <p:nvPr>
            <p:ph idx="1"/>
          </p:nvPr>
        </p:nvSpPr>
        <p:spPr/>
        <p:txBody>
          <a:bodyPr/>
          <a:lstStyle/>
          <a:p>
            <a:pPr eaLnBrk="1" hangingPunct="1"/>
            <a:endParaRPr lang="zh-CN" altLang="en-US" smtClean="0">
              <a:ea typeface="宋体" pitchFamily="2" charset="-122"/>
            </a:endParaRPr>
          </a:p>
        </p:txBody>
      </p:sp>
      <p:sp>
        <p:nvSpPr>
          <p:cNvPr id="4" name="日期占位符 3"/>
          <p:cNvSpPr>
            <a:spLocks noGrp="1"/>
          </p:cNvSpPr>
          <p:nvPr>
            <p:ph type="dt" sz="quarter" idx="10"/>
          </p:nvPr>
        </p:nvSpPr>
        <p:spPr/>
        <p:txBody>
          <a:bodyPr rtlCol="0"/>
          <a:lstStyle/>
          <a:p>
            <a:pPr>
              <a:defRPr/>
            </a:pPr>
            <a:r>
              <a:rPr lang="en-US" altLang="ko-KR">
                <a:solidFill>
                  <a:schemeClr val="tx2">
                    <a:lumMod val="75000"/>
                    <a:lumOff val="25000"/>
                  </a:schemeClr>
                </a:solidFill>
                <a:ea typeface="+mn-ea"/>
              </a:rPr>
              <a:t>www.</a:t>
            </a:r>
            <a:r>
              <a:rPr lang="en-US" altLang="zh-CN">
                <a:solidFill>
                  <a:schemeClr val="tx2">
                    <a:lumMod val="75000"/>
                    <a:lumOff val="25000"/>
                  </a:schemeClr>
                </a:solidFill>
                <a:ea typeface="+mn-ea"/>
              </a:rPr>
              <a:t>haiyisoft.com</a:t>
            </a:r>
          </a:p>
        </p:txBody>
      </p:sp>
      <p:sp>
        <p:nvSpPr>
          <p:cNvPr id="5" name="页脚占位符 4"/>
          <p:cNvSpPr>
            <a:spLocks noGrp="1"/>
          </p:cNvSpPr>
          <p:nvPr>
            <p:ph type="ftr" sz="quarter" idx="11"/>
          </p:nvPr>
        </p:nvSpPr>
        <p:spPr/>
        <p:txBody>
          <a:bodyPr rtlCol="0"/>
          <a:lstStyle/>
          <a:p>
            <a:pPr>
              <a:defRPr/>
            </a:pPr>
            <a:r>
              <a:rPr lang="zh-CN" altLang="en-US">
                <a:solidFill>
                  <a:schemeClr val="tx2">
                    <a:lumMod val="75000"/>
                    <a:lumOff val="25000"/>
                  </a:schemeClr>
                </a:solidFill>
                <a:ea typeface="+mn-ea"/>
              </a:rPr>
              <a:t>海颐软件</a:t>
            </a:r>
          </a:p>
        </p:txBody>
      </p:sp>
      <p:pic>
        <p:nvPicPr>
          <p:cNvPr id="90118" name="图片 5" descr="http://172.20.32.19:8000/oa/userfiles/image/news/image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538" y="1546225"/>
            <a:ext cx="6192837"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燃尽图</a:t>
            </a:r>
          </a:p>
        </p:txBody>
      </p:sp>
      <p:sp>
        <p:nvSpPr>
          <p:cNvPr id="91139" name="内容占位符 2"/>
          <p:cNvSpPr>
            <a:spLocks noGrp="1"/>
          </p:cNvSpPr>
          <p:nvPr>
            <p:ph idx="1"/>
          </p:nvPr>
        </p:nvSpPr>
        <p:spPr/>
        <p:txBody>
          <a:bodyPr/>
          <a:lstStyle/>
          <a:p>
            <a:pPr eaLnBrk="1" hangingPunct="1"/>
            <a:endParaRPr lang="zh-CN" altLang="en-US" smtClean="0">
              <a:ea typeface="宋体" pitchFamily="2" charset="-122"/>
            </a:endParaRPr>
          </a:p>
        </p:txBody>
      </p:sp>
      <p:sp>
        <p:nvSpPr>
          <p:cNvPr id="4" name="日期占位符 3"/>
          <p:cNvSpPr>
            <a:spLocks noGrp="1"/>
          </p:cNvSpPr>
          <p:nvPr>
            <p:ph type="dt" sz="quarter" idx="10"/>
          </p:nvPr>
        </p:nvSpPr>
        <p:spPr/>
        <p:txBody>
          <a:bodyPr rtlCol="0"/>
          <a:lstStyle/>
          <a:p>
            <a:pPr>
              <a:defRPr/>
            </a:pPr>
            <a:r>
              <a:rPr lang="en-US" altLang="ko-KR">
                <a:solidFill>
                  <a:schemeClr val="tx2">
                    <a:lumMod val="75000"/>
                    <a:lumOff val="25000"/>
                  </a:schemeClr>
                </a:solidFill>
                <a:ea typeface="+mn-ea"/>
              </a:rPr>
              <a:t>www.</a:t>
            </a:r>
            <a:r>
              <a:rPr lang="en-US" altLang="zh-CN">
                <a:solidFill>
                  <a:schemeClr val="tx2">
                    <a:lumMod val="75000"/>
                    <a:lumOff val="25000"/>
                  </a:schemeClr>
                </a:solidFill>
                <a:ea typeface="+mn-ea"/>
              </a:rPr>
              <a:t>haiyisoft.com</a:t>
            </a:r>
          </a:p>
        </p:txBody>
      </p:sp>
      <p:sp>
        <p:nvSpPr>
          <p:cNvPr id="5" name="页脚占位符 4"/>
          <p:cNvSpPr>
            <a:spLocks noGrp="1"/>
          </p:cNvSpPr>
          <p:nvPr>
            <p:ph type="ftr" sz="quarter" idx="11"/>
          </p:nvPr>
        </p:nvSpPr>
        <p:spPr/>
        <p:txBody>
          <a:bodyPr rtlCol="0"/>
          <a:lstStyle/>
          <a:p>
            <a:pPr>
              <a:defRPr/>
            </a:pPr>
            <a:r>
              <a:rPr lang="zh-CN" altLang="en-US">
                <a:solidFill>
                  <a:schemeClr val="tx2">
                    <a:lumMod val="75000"/>
                    <a:lumOff val="25000"/>
                  </a:schemeClr>
                </a:solidFill>
                <a:ea typeface="+mn-ea"/>
              </a:rPr>
              <a:t>海颐软件</a:t>
            </a:r>
          </a:p>
        </p:txBody>
      </p:sp>
      <p:pic>
        <p:nvPicPr>
          <p:cNvPr id="91142" name="图片 5" descr="http://172.20.32.19:8000/oa/userfiles/image/news/image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408737"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pPr eaLnBrk="1" hangingPunct="1"/>
            <a:r>
              <a:rPr lang="en-US" altLang="zh-CN" smtClean="0">
                <a:ea typeface="宋体" pitchFamily="2" charset="-122"/>
              </a:rPr>
              <a:t>SCRUM</a:t>
            </a:r>
            <a:r>
              <a:rPr lang="zh-CN" altLang="en-US" smtClean="0">
                <a:ea typeface="宋体" pitchFamily="2" charset="-122"/>
              </a:rPr>
              <a:t>带来的改善</a:t>
            </a:r>
          </a:p>
        </p:txBody>
      </p:sp>
      <p:sp>
        <p:nvSpPr>
          <p:cNvPr id="92163" name="内容占位符 2"/>
          <p:cNvSpPr>
            <a:spLocks noGrp="1"/>
          </p:cNvSpPr>
          <p:nvPr>
            <p:ph idx="1"/>
          </p:nvPr>
        </p:nvSpPr>
        <p:spPr/>
        <p:txBody>
          <a:bodyPr/>
          <a:lstStyle/>
          <a:p>
            <a:pPr eaLnBrk="1" hangingPunct="1"/>
            <a:r>
              <a:rPr lang="zh-CN" altLang="zh-CN" sz="2400" smtClean="0">
                <a:ea typeface="宋体" pitchFamily="2" charset="-122"/>
              </a:rPr>
              <a:t>项目的计划性更强了，将项目按</a:t>
            </a:r>
            <a:r>
              <a:rPr lang="en-US" altLang="zh-CN" sz="2400" smtClean="0">
                <a:ea typeface="宋体" pitchFamily="2" charset="-122"/>
              </a:rPr>
              <a:t>SPRINT</a:t>
            </a:r>
            <a:r>
              <a:rPr lang="zh-CN" altLang="zh-CN" sz="2400" smtClean="0">
                <a:ea typeface="宋体" pitchFamily="2" charset="-122"/>
              </a:rPr>
              <a:t>进行分解，每个</a:t>
            </a:r>
            <a:r>
              <a:rPr lang="en-US" altLang="zh-CN" sz="2400" smtClean="0">
                <a:ea typeface="宋体" pitchFamily="2" charset="-122"/>
              </a:rPr>
              <a:t>SPRINT</a:t>
            </a:r>
            <a:r>
              <a:rPr lang="zh-CN" altLang="zh-CN" sz="2400" smtClean="0">
                <a:ea typeface="宋体" pitchFamily="2" charset="-122"/>
              </a:rPr>
              <a:t>要进行计划和总结，每天也有立会来进行简短的总结和计划；</a:t>
            </a:r>
            <a:endParaRPr lang="en-US" altLang="zh-CN" sz="2400" smtClean="0">
              <a:ea typeface="宋体" pitchFamily="2" charset="-122"/>
            </a:endParaRPr>
          </a:p>
          <a:p>
            <a:pPr eaLnBrk="1" hangingPunct="1"/>
            <a:endParaRPr lang="en-US" altLang="zh-CN" sz="2400" smtClean="0">
              <a:ea typeface="宋体" pitchFamily="2" charset="-122"/>
            </a:endParaRPr>
          </a:p>
          <a:p>
            <a:pPr eaLnBrk="1" hangingPunct="1"/>
            <a:r>
              <a:rPr lang="zh-CN" altLang="zh-CN" sz="2400" smtClean="0">
                <a:ea typeface="宋体" pitchFamily="2" charset="-122"/>
              </a:rPr>
              <a:t>引入</a:t>
            </a:r>
            <a:r>
              <a:rPr lang="en-US" altLang="zh-CN" sz="2400" smtClean="0">
                <a:ea typeface="宋体" pitchFamily="2" charset="-122"/>
              </a:rPr>
              <a:t>SCRUM</a:t>
            </a:r>
            <a:r>
              <a:rPr lang="zh-CN" altLang="zh-CN" sz="2400" smtClean="0">
                <a:ea typeface="宋体" pitchFamily="2" charset="-122"/>
              </a:rPr>
              <a:t>以后，项目团队的沟通比以往更有效，项目看板为项目团队沟通提供了一个统一的项目视图，每日立会是项目团队沟通的有效通道；</a:t>
            </a:r>
            <a:endParaRPr lang="en-US" altLang="zh-CN" sz="2400" smtClean="0">
              <a:ea typeface="宋体" pitchFamily="2" charset="-122"/>
            </a:endParaRPr>
          </a:p>
          <a:p>
            <a:pPr eaLnBrk="1" hangingPunct="1"/>
            <a:endParaRPr lang="en-US" altLang="zh-CN" sz="2400" smtClean="0">
              <a:ea typeface="宋体" pitchFamily="2" charset="-122"/>
            </a:endParaRPr>
          </a:p>
          <a:p>
            <a:pPr eaLnBrk="1" hangingPunct="1"/>
            <a:r>
              <a:rPr lang="zh-CN" altLang="zh-CN" sz="2400" smtClean="0">
                <a:ea typeface="宋体" pitchFamily="2" charset="-122"/>
              </a:rPr>
              <a:t>项目的阶段性比以前更明确，通过</a:t>
            </a:r>
            <a:r>
              <a:rPr lang="en-US" altLang="zh-CN" sz="2400" smtClean="0">
                <a:ea typeface="宋体" pitchFamily="2" charset="-122"/>
              </a:rPr>
              <a:t>SPRINT</a:t>
            </a:r>
            <a:r>
              <a:rPr lang="zh-CN" altLang="zh-CN" sz="2400" smtClean="0">
                <a:ea typeface="宋体" pitchFamily="2" charset="-122"/>
              </a:rPr>
              <a:t>将项目划分成阶段，通过</a:t>
            </a:r>
            <a:r>
              <a:rPr lang="en-US" altLang="zh-CN" sz="2400" smtClean="0">
                <a:ea typeface="宋体" pitchFamily="2" charset="-122"/>
              </a:rPr>
              <a:t>SPRINT</a:t>
            </a:r>
            <a:r>
              <a:rPr lang="zh-CN" altLang="zh-CN" sz="2400" smtClean="0">
                <a:ea typeface="宋体" pitchFamily="2" charset="-122"/>
              </a:rPr>
              <a:t>演示等活动将项目整体的压力分解到每个</a:t>
            </a:r>
            <a:r>
              <a:rPr lang="en-US" altLang="zh-CN" sz="2400" smtClean="0">
                <a:ea typeface="宋体" pitchFamily="2" charset="-122"/>
              </a:rPr>
              <a:t>SPRINT</a:t>
            </a:r>
            <a:r>
              <a:rPr lang="zh-CN" altLang="zh-CN" sz="2400" smtClean="0">
                <a:ea typeface="宋体" pitchFamily="2" charset="-122"/>
              </a:rPr>
              <a:t>，这样可以有效降低项目的整体风险。</a:t>
            </a:r>
            <a:endParaRPr lang="zh-CN" altLang="en-US" sz="2400" smtClean="0">
              <a:ea typeface="宋体" pitchFamily="2" charset="-122"/>
            </a:endParaRPr>
          </a:p>
        </p:txBody>
      </p:sp>
      <p:sp>
        <p:nvSpPr>
          <p:cNvPr id="4" name="日期占位符 3"/>
          <p:cNvSpPr>
            <a:spLocks noGrp="1"/>
          </p:cNvSpPr>
          <p:nvPr>
            <p:ph type="dt" sz="quarter" idx="10"/>
          </p:nvPr>
        </p:nvSpPr>
        <p:spPr/>
        <p:txBody>
          <a:bodyPr rtlCol="0"/>
          <a:lstStyle/>
          <a:p>
            <a:pPr>
              <a:defRPr/>
            </a:pPr>
            <a:r>
              <a:rPr lang="en-US" altLang="ko-KR">
                <a:solidFill>
                  <a:schemeClr val="tx2">
                    <a:lumMod val="75000"/>
                    <a:lumOff val="25000"/>
                  </a:schemeClr>
                </a:solidFill>
                <a:ea typeface="+mn-ea"/>
              </a:rPr>
              <a:t>www.</a:t>
            </a:r>
            <a:r>
              <a:rPr lang="en-US" altLang="zh-CN">
                <a:solidFill>
                  <a:schemeClr val="tx2">
                    <a:lumMod val="75000"/>
                    <a:lumOff val="25000"/>
                  </a:schemeClr>
                </a:solidFill>
                <a:ea typeface="+mn-ea"/>
              </a:rPr>
              <a:t>haiyisoft.com</a:t>
            </a:r>
          </a:p>
        </p:txBody>
      </p:sp>
      <p:sp>
        <p:nvSpPr>
          <p:cNvPr id="5" name="页脚占位符 4"/>
          <p:cNvSpPr>
            <a:spLocks noGrp="1"/>
          </p:cNvSpPr>
          <p:nvPr>
            <p:ph type="ftr" sz="quarter" idx="11"/>
          </p:nvPr>
        </p:nvSpPr>
        <p:spPr/>
        <p:txBody>
          <a:bodyPr rtlCol="0"/>
          <a:lstStyle/>
          <a:p>
            <a:pPr>
              <a:defRPr/>
            </a:pPr>
            <a:r>
              <a:rPr lang="zh-CN" altLang="en-US">
                <a:solidFill>
                  <a:schemeClr val="tx2">
                    <a:lumMod val="75000"/>
                    <a:lumOff val="25000"/>
                  </a:schemeClr>
                </a:solidFill>
                <a:ea typeface="+mn-ea"/>
              </a:rPr>
              <a:t>海颐软件</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b="1" i="1" dirty="0" smtClean="0">
                <a:solidFill>
                  <a:srgbClr val="FF0000"/>
                </a:solidFill>
                <a:ea typeface="宋体" charset="-122"/>
              </a:rPr>
              <a:t>敏捷宣言及原则</a:t>
            </a:r>
          </a:p>
          <a:p>
            <a:pPr eaLnBrk="1" fontAlgn="auto" hangingPunct="1">
              <a:spcAft>
                <a:spcPts val="0"/>
              </a:spcAft>
              <a:buFont typeface="Wingdings 2"/>
              <a:buChar char="ß"/>
              <a:defRPr/>
            </a:pPr>
            <a:r>
              <a:rPr lang="zh-CN" altLang="en-US" dirty="0" smtClean="0">
                <a:ea typeface="宋体" charset="-122"/>
              </a:rPr>
              <a:t>敏捷方法是什么？</a:t>
            </a:r>
            <a:endParaRPr lang="zh-CN" altLang="en-US" dirty="0">
              <a:ea typeface="宋体" charset="-122"/>
            </a:endParaRPr>
          </a:p>
          <a:p>
            <a:pPr eaLnBrk="1" fontAlgn="auto" hangingPunct="1">
              <a:spcAft>
                <a:spcPts val="0"/>
              </a:spcAft>
              <a:buFont typeface="Wingdings 2"/>
              <a:buChar char="ß"/>
              <a:defRPr/>
            </a:pPr>
            <a:r>
              <a:rPr lang="zh-CN" altLang="en-US" dirty="0" smtClean="0">
                <a:ea typeface="宋体" charset="-122"/>
              </a:rPr>
              <a:t>敏捷方法的实践 </a:t>
            </a:r>
            <a:endParaRPr lang="zh-CN" altLang="en-US" dirty="0">
              <a:ea typeface="宋体" charset="-122"/>
            </a:endParaRPr>
          </a:p>
          <a:p>
            <a:pPr eaLnBrk="1" fontAlgn="auto" hangingPunct="1">
              <a:spcAft>
                <a:spcPts val="0"/>
              </a:spcAft>
              <a:buFont typeface="Wingdings 2"/>
              <a:buChar char="ß"/>
              <a:defRPr/>
            </a:pPr>
            <a:r>
              <a:rPr lang="en-US" altLang="zh-CN" dirty="0">
                <a:ea typeface="宋体" charset="-122"/>
              </a:rPr>
              <a:t>Scrum</a:t>
            </a:r>
            <a:r>
              <a:rPr lang="zh-CN" altLang="en-US" dirty="0">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endParaRPr lang="zh-CN" altLang="en-US" dirty="0">
              <a:ea typeface="宋体" charset="-122"/>
            </a:endParaRP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dirty="0" smtClean="0">
                <a:ea typeface="宋体" charset="-122"/>
              </a:rPr>
              <a:t>总结</a:t>
            </a:r>
            <a:endParaRPr lang="en-US" altLang="zh-CN" dirty="0">
              <a:ea typeface="宋体" charset="-122"/>
            </a:endParaRPr>
          </a:p>
        </p:txBody>
      </p:sp>
      <p:sp>
        <p:nvSpPr>
          <p:cNvPr id="3072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F70E20E4-0A51-4614-A851-45DB4C011B25}" type="slidenum">
              <a:rPr lang="en-GB" altLang="zh-CN" sz="1100" smtClean="0">
                <a:solidFill>
                  <a:srgbClr val="636363"/>
                </a:solidFill>
              </a:rPr>
              <a:pPr eaLnBrk="1" hangingPunct="1"/>
              <a:t>7</a:t>
            </a:fld>
            <a:endParaRPr lang="en-GB" altLang="zh-CN" sz="1100" smtClean="0">
              <a:solidFill>
                <a:srgbClr val="636363"/>
              </a:solidFill>
            </a:endParaRPr>
          </a:p>
        </p:txBody>
      </p:sp>
      <p:pic>
        <p:nvPicPr>
          <p:cNvPr id="3072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2"/>
          <p:cNvSpPr>
            <a:spLocks noGrp="1" noChangeArrowheads="1"/>
          </p:cNvSpPr>
          <p:nvPr>
            <p:ph type="title"/>
          </p:nvPr>
        </p:nvSpPr>
        <p:spPr/>
        <p:txBody>
          <a:bodyPr/>
          <a:lstStyle/>
          <a:p>
            <a:pPr eaLnBrk="1" hangingPunct="1"/>
            <a:r>
              <a:rPr lang="zh-CN" altLang="en-US" smtClean="0">
                <a:ea typeface="宋体" pitchFamily="2" charset="-122"/>
              </a:rPr>
              <a:t>目录</a:t>
            </a:r>
          </a:p>
        </p:txBody>
      </p:sp>
      <p:sp>
        <p:nvSpPr>
          <p:cNvPr id="8215" name="Rectangle 23"/>
          <p:cNvSpPr>
            <a:spLocks noGrp="1"/>
          </p:cNvSpPr>
          <p:nvPr>
            <p:ph idx="1"/>
          </p:nvPr>
        </p:nvSpPr>
        <p:spPr>
          <a:xfrm>
            <a:off x="225425" y="1557338"/>
            <a:ext cx="3649663" cy="4686300"/>
          </a:xfrm>
        </p:spPr>
        <p:txBody>
          <a:bodyPr rtlCol="0">
            <a:normAutofit fontScale="92500" lnSpcReduction="10000"/>
          </a:bodyPr>
          <a:lstStyle/>
          <a:p>
            <a:pPr eaLnBrk="1" fontAlgn="auto" hangingPunct="1">
              <a:spcAft>
                <a:spcPts val="0"/>
              </a:spcAft>
              <a:buFont typeface="Wingdings 2"/>
              <a:buChar char="ß"/>
              <a:defRPr/>
            </a:pPr>
            <a:r>
              <a:rPr lang="zh-CN" altLang="en-US" dirty="0" smtClean="0">
                <a:ea typeface="宋体" charset="-122"/>
              </a:rPr>
              <a:t>敏捷的背景与动机</a:t>
            </a:r>
            <a:endParaRPr lang="en-US" altLang="zh-CN" dirty="0" smtClean="0">
              <a:ea typeface="宋体" charset="-122"/>
            </a:endParaRPr>
          </a:p>
          <a:p>
            <a:pPr eaLnBrk="1" fontAlgn="auto" hangingPunct="1">
              <a:spcAft>
                <a:spcPts val="0"/>
              </a:spcAft>
              <a:buFont typeface="Wingdings 2"/>
              <a:buChar char="ß"/>
              <a:defRPr/>
            </a:pPr>
            <a:r>
              <a:rPr lang="zh-CN" altLang="en-US" dirty="0" smtClean="0">
                <a:ea typeface="宋体" charset="-122"/>
              </a:rPr>
              <a:t>敏捷宣言及原则</a:t>
            </a:r>
          </a:p>
          <a:p>
            <a:pPr eaLnBrk="1" fontAlgn="auto" hangingPunct="1">
              <a:spcAft>
                <a:spcPts val="0"/>
              </a:spcAft>
              <a:buFont typeface="Wingdings 2"/>
              <a:buChar char="ß"/>
              <a:defRPr/>
            </a:pPr>
            <a:r>
              <a:rPr lang="zh-CN" altLang="en-US" dirty="0" smtClean="0">
                <a:ea typeface="宋体" charset="-122"/>
              </a:rPr>
              <a:t>敏捷方法是什么？</a:t>
            </a:r>
          </a:p>
          <a:p>
            <a:pPr eaLnBrk="1" fontAlgn="auto" hangingPunct="1">
              <a:spcAft>
                <a:spcPts val="0"/>
              </a:spcAft>
              <a:buFont typeface="Wingdings 2"/>
              <a:buChar char="ß"/>
              <a:defRPr/>
            </a:pPr>
            <a:r>
              <a:rPr lang="zh-CN" altLang="en-US" dirty="0" smtClean="0">
                <a:ea typeface="宋体" charset="-122"/>
              </a:rPr>
              <a:t>敏捷方法的实践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的角色 </a:t>
            </a:r>
          </a:p>
          <a:p>
            <a:pPr eaLnBrk="1" fontAlgn="auto" hangingPunct="1">
              <a:spcAft>
                <a:spcPts val="0"/>
              </a:spcAft>
              <a:buFont typeface="Wingdings 2"/>
              <a:buChar char="ß"/>
              <a:defRPr/>
            </a:pPr>
            <a:r>
              <a:rPr lang="en-US" altLang="zh-CN" dirty="0" smtClean="0">
                <a:ea typeface="宋体" charset="-122"/>
              </a:rPr>
              <a:t>Scrum</a:t>
            </a:r>
            <a:r>
              <a:rPr lang="zh-CN" altLang="en-US" dirty="0" smtClean="0">
                <a:ea typeface="宋体" charset="-122"/>
              </a:rPr>
              <a:t>流程和工作产品 </a:t>
            </a:r>
          </a:p>
          <a:p>
            <a:pPr eaLnBrk="1" fontAlgn="auto" hangingPunct="1">
              <a:spcAft>
                <a:spcPts val="0"/>
              </a:spcAft>
              <a:buFont typeface="Wingdings 2"/>
              <a:buChar char="ß"/>
              <a:defRPr/>
            </a:pPr>
            <a:r>
              <a:rPr lang="fr-FR" altLang="zh-CN" dirty="0" smtClean="0">
                <a:ea typeface="宋体" charset="-122"/>
              </a:rPr>
              <a:t>Scrum</a:t>
            </a:r>
            <a:r>
              <a:rPr lang="zh-CN" altLang="fr-FR" dirty="0" smtClean="0">
                <a:ea typeface="宋体" charset="-122"/>
              </a:rPr>
              <a:t>应用</a:t>
            </a:r>
            <a:endParaRPr lang="zh-CN" altLang="fr-FR" dirty="0">
              <a:ea typeface="宋体" charset="-122"/>
            </a:endParaRPr>
          </a:p>
          <a:p>
            <a:pPr eaLnBrk="1" fontAlgn="auto" hangingPunct="1">
              <a:spcAft>
                <a:spcPts val="0"/>
              </a:spcAft>
              <a:buFont typeface="Wingdings 2"/>
              <a:buChar char="ß"/>
              <a:defRPr/>
            </a:pPr>
            <a:r>
              <a:rPr lang="zh-CN" altLang="en-US" b="1" i="1" dirty="0" smtClean="0">
                <a:solidFill>
                  <a:srgbClr val="FF0000"/>
                </a:solidFill>
                <a:ea typeface="宋体" charset="-122"/>
              </a:rPr>
              <a:t>总结</a:t>
            </a:r>
            <a:endParaRPr lang="en-US" altLang="zh-CN" b="1" i="1" dirty="0" smtClean="0">
              <a:solidFill>
                <a:srgbClr val="FF0000"/>
              </a:solidFill>
              <a:ea typeface="宋体" charset="-122"/>
            </a:endParaRPr>
          </a:p>
        </p:txBody>
      </p:sp>
      <p:sp>
        <p:nvSpPr>
          <p:cNvPr id="9318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837369FA-D64C-4A78-A85B-6E16535D7665}" type="slidenum">
              <a:rPr lang="en-GB" altLang="zh-CN" sz="1100" smtClean="0">
                <a:solidFill>
                  <a:srgbClr val="636363"/>
                </a:solidFill>
              </a:rPr>
              <a:pPr eaLnBrk="1" hangingPunct="1"/>
              <a:t>70</a:t>
            </a:fld>
            <a:endParaRPr lang="en-GB" altLang="zh-CN" sz="1100" smtClean="0">
              <a:solidFill>
                <a:srgbClr val="636363"/>
              </a:solidFill>
            </a:endParaRPr>
          </a:p>
        </p:txBody>
      </p:sp>
      <p:pic>
        <p:nvPicPr>
          <p:cNvPr id="9318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228850"/>
            <a:ext cx="5276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
          <p:cNvSpPr>
            <a:spLocks noGrp="1" noChangeArrowheads="1"/>
          </p:cNvSpPr>
          <p:nvPr>
            <p:ph type="title"/>
          </p:nvPr>
        </p:nvSpPr>
        <p:spPr/>
        <p:txBody>
          <a:bodyPr/>
          <a:lstStyle/>
          <a:p>
            <a:pPr eaLnBrk="1" hangingPunct="1"/>
            <a:r>
              <a:rPr lang="zh-CN" altLang="en-US" smtClean="0">
                <a:ea typeface="宋体" pitchFamily="2" charset="-122"/>
              </a:rPr>
              <a:t>一些常见的误解</a:t>
            </a:r>
          </a:p>
        </p:txBody>
      </p:sp>
      <p:sp>
        <p:nvSpPr>
          <p:cNvPr id="158731" name="Rectangle 11"/>
          <p:cNvSpPr>
            <a:spLocks noGrp="1"/>
          </p:cNvSpPr>
          <p:nvPr>
            <p:ph idx="1"/>
          </p:nvPr>
        </p:nvSpPr>
        <p:spPr/>
        <p:txBody>
          <a:bodyPr rtlCol="0">
            <a:normAutofit fontScale="70000" lnSpcReduction="20000"/>
          </a:bodyPr>
          <a:lstStyle/>
          <a:p>
            <a:pPr eaLnBrk="1" fontAlgn="auto" hangingPunct="1">
              <a:spcAft>
                <a:spcPts val="0"/>
              </a:spcAft>
              <a:buFont typeface="Wingdings 2"/>
              <a:buChar char="ß"/>
              <a:defRPr/>
            </a:pPr>
            <a:r>
              <a:rPr lang="zh-CN" altLang="en-US">
                <a:ea typeface="宋体" charset="-122"/>
              </a:rPr>
              <a:t>敏捷是拯救任何项目的银弹</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敏捷方法只有运用得当才有效果</a:t>
            </a:r>
            <a:r>
              <a:rPr lang="en-US" altLang="zh-CN">
                <a:ea typeface="宋体" charset="-122"/>
              </a:rPr>
              <a:t>.</a:t>
            </a:r>
          </a:p>
          <a:p>
            <a:pPr eaLnBrk="1" fontAlgn="auto" hangingPunct="1">
              <a:spcAft>
                <a:spcPts val="0"/>
              </a:spcAft>
              <a:buFont typeface="Wingdings 2"/>
              <a:buChar char="ß"/>
              <a:defRPr/>
            </a:pPr>
            <a:r>
              <a:rPr lang="zh-CN" altLang="en-US">
                <a:ea typeface="宋体" charset="-122"/>
              </a:rPr>
              <a:t>敏捷意味着 </a:t>
            </a:r>
            <a:r>
              <a:rPr lang="en-US" altLang="zh-CN">
                <a:ea typeface="宋体" charset="-122"/>
              </a:rPr>
              <a:t>ad-hoc hacking </a:t>
            </a:r>
            <a:r>
              <a:rPr lang="zh-CN" altLang="en-US">
                <a:ea typeface="宋体" charset="-122"/>
              </a:rPr>
              <a:t>，不需要任何文档</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敏捷是有严格要求的，也是面向质量的</a:t>
            </a:r>
          </a:p>
          <a:p>
            <a:pPr lvl="1" eaLnBrk="1" fontAlgn="auto" hangingPunct="1">
              <a:spcAft>
                <a:spcPts val="0"/>
              </a:spcAft>
              <a:buFont typeface="Wingdings 2"/>
              <a:buChar char="Þ"/>
              <a:defRPr/>
            </a:pPr>
            <a:r>
              <a:rPr lang="zh-CN" altLang="en-US">
                <a:ea typeface="宋体" charset="-122"/>
              </a:rPr>
              <a:t>根据沟通的需要产生相应的文档</a:t>
            </a:r>
            <a:r>
              <a:rPr lang="en-US" altLang="zh-CN">
                <a:ea typeface="宋体" charset="-122"/>
              </a:rPr>
              <a:t>.</a:t>
            </a:r>
          </a:p>
          <a:p>
            <a:pPr eaLnBrk="1" fontAlgn="auto" hangingPunct="1">
              <a:spcAft>
                <a:spcPts val="0"/>
              </a:spcAft>
              <a:buFont typeface="Wingdings 2"/>
              <a:buChar char="ß"/>
              <a:defRPr/>
            </a:pPr>
            <a:r>
              <a:rPr lang="zh-CN" altLang="en-US">
                <a:ea typeface="宋体" charset="-122"/>
              </a:rPr>
              <a:t>敏捷只是开发者的问题</a:t>
            </a:r>
          </a:p>
          <a:p>
            <a:pPr lvl="1" eaLnBrk="1" fontAlgn="auto" hangingPunct="1">
              <a:spcAft>
                <a:spcPts val="0"/>
              </a:spcAft>
              <a:buFont typeface="Wingdings 2"/>
              <a:buChar char="Þ"/>
              <a:defRPr/>
            </a:pPr>
            <a:r>
              <a:rPr lang="zh-CN" altLang="en-US">
                <a:ea typeface="宋体" charset="-122"/>
              </a:rPr>
              <a:t>基本的开发方法与传统相比有显著不同</a:t>
            </a:r>
            <a:r>
              <a:rPr lang="en-US" altLang="zh-CN">
                <a:ea typeface="宋体" charset="-122"/>
              </a:rPr>
              <a:t>, </a:t>
            </a:r>
            <a:r>
              <a:rPr lang="zh-CN" altLang="en-US">
                <a:ea typeface="宋体" charset="-122"/>
              </a:rPr>
              <a:t>影响项目的各个方面</a:t>
            </a:r>
            <a:r>
              <a:rPr lang="en-US" altLang="zh-CN">
                <a:ea typeface="宋体" charset="-122"/>
              </a:rPr>
              <a:t>: </a:t>
            </a:r>
            <a:r>
              <a:rPr lang="zh-CN" altLang="en-US">
                <a:ea typeface="宋体" charset="-122"/>
              </a:rPr>
              <a:t>合同</a:t>
            </a:r>
            <a:r>
              <a:rPr lang="en-US" altLang="zh-CN">
                <a:ea typeface="宋体" charset="-122"/>
              </a:rPr>
              <a:t>, </a:t>
            </a:r>
            <a:r>
              <a:rPr lang="zh-CN" altLang="en-US">
                <a:ea typeface="宋体" charset="-122"/>
              </a:rPr>
              <a:t>角色</a:t>
            </a:r>
            <a:r>
              <a:rPr lang="en-US" altLang="zh-CN">
                <a:ea typeface="宋体" charset="-122"/>
              </a:rPr>
              <a:t>, </a:t>
            </a:r>
            <a:r>
              <a:rPr lang="zh-CN" altLang="en-US">
                <a:ea typeface="宋体" charset="-122"/>
              </a:rPr>
              <a:t>定价模型</a:t>
            </a:r>
            <a:r>
              <a:rPr lang="en-US" altLang="zh-CN">
                <a:ea typeface="宋体" charset="-122"/>
              </a:rPr>
              <a:t>, </a:t>
            </a:r>
            <a:r>
              <a:rPr lang="zh-CN" altLang="en-US">
                <a:ea typeface="宋体" charset="-122"/>
              </a:rPr>
              <a:t>项目管理等</a:t>
            </a:r>
            <a:r>
              <a:rPr lang="en-US" altLang="zh-CN">
                <a:ea typeface="宋体" charset="-122"/>
              </a:rPr>
              <a:t>.</a:t>
            </a:r>
          </a:p>
          <a:p>
            <a:pPr eaLnBrk="1" fontAlgn="auto" hangingPunct="1">
              <a:spcAft>
                <a:spcPts val="0"/>
              </a:spcAft>
              <a:buFont typeface="Wingdings 2"/>
              <a:buChar char="ß"/>
              <a:defRPr/>
            </a:pPr>
            <a:r>
              <a:rPr lang="zh-CN" altLang="en-US">
                <a:ea typeface="宋体" charset="-122"/>
              </a:rPr>
              <a:t>采用敏捷方法的开发组</a:t>
            </a:r>
            <a:r>
              <a:rPr lang="en-US" altLang="zh-CN">
                <a:ea typeface="宋体" charset="-122"/>
              </a:rPr>
              <a:t>/</a:t>
            </a:r>
            <a:r>
              <a:rPr lang="zh-CN" altLang="en-US">
                <a:ea typeface="宋体" charset="-122"/>
              </a:rPr>
              <a:t>项目不需要制定计划</a:t>
            </a:r>
          </a:p>
          <a:p>
            <a:pPr lvl="1" eaLnBrk="1" fontAlgn="auto" hangingPunct="1">
              <a:spcAft>
                <a:spcPts val="0"/>
              </a:spcAft>
              <a:buFont typeface="Wingdings 2"/>
              <a:buChar char="Þ"/>
              <a:defRPr/>
            </a:pPr>
            <a:r>
              <a:rPr lang="zh-CN" altLang="en-US">
                <a:ea typeface="宋体" charset="-122"/>
              </a:rPr>
              <a:t>敏捷项目需要经常制定计划，但是不需要试图超前制定项目计划，通常这也是不可能的</a:t>
            </a:r>
            <a:r>
              <a:rPr lang="en-US" altLang="zh-CN">
                <a:ea typeface="宋体" charset="-122"/>
              </a:rPr>
              <a:t>.</a:t>
            </a:r>
          </a:p>
          <a:p>
            <a:pPr eaLnBrk="1" fontAlgn="auto" hangingPunct="1">
              <a:spcAft>
                <a:spcPts val="0"/>
              </a:spcAft>
              <a:buFont typeface="Wingdings 2"/>
              <a:buChar char="ß"/>
              <a:defRPr/>
            </a:pPr>
            <a:r>
              <a:rPr lang="zh-CN" altLang="en-US">
                <a:ea typeface="宋体" charset="-122"/>
              </a:rPr>
              <a:t>敏捷项目的范围可以随时改变</a:t>
            </a:r>
            <a:r>
              <a:rPr lang="en-US" altLang="zh-CN">
                <a:ea typeface="宋体" charset="-122"/>
              </a:rPr>
              <a:t>.</a:t>
            </a:r>
          </a:p>
          <a:p>
            <a:pPr lvl="1" eaLnBrk="1" fontAlgn="auto" hangingPunct="1">
              <a:spcAft>
                <a:spcPts val="0"/>
              </a:spcAft>
              <a:buFont typeface="Wingdings 2"/>
              <a:buChar char="Þ"/>
              <a:defRPr/>
            </a:pPr>
            <a:r>
              <a:rPr lang="zh-CN" altLang="en-US">
                <a:ea typeface="宋体" charset="-122"/>
              </a:rPr>
              <a:t>变更可以等到下一次迭代开始，当前正在进行中的迭代不能变更</a:t>
            </a:r>
          </a:p>
          <a:p>
            <a:pPr eaLnBrk="1" fontAlgn="auto" hangingPunct="1">
              <a:spcAft>
                <a:spcPts val="0"/>
              </a:spcAft>
              <a:buFont typeface="Wingdings 2"/>
              <a:buChar char="ß"/>
              <a:defRPr/>
            </a:pPr>
            <a:r>
              <a:rPr lang="zh-CN" altLang="en-US">
                <a:ea typeface="宋体" charset="-122"/>
              </a:rPr>
              <a:t>只对小项目适用</a:t>
            </a:r>
          </a:p>
          <a:p>
            <a:pPr lvl="1" eaLnBrk="1" fontAlgn="auto" hangingPunct="1">
              <a:spcAft>
                <a:spcPts val="0"/>
              </a:spcAft>
              <a:buFont typeface="Wingdings 2"/>
              <a:buChar char="Þ"/>
              <a:defRPr/>
            </a:pPr>
            <a:r>
              <a:rPr lang="zh-CN" altLang="en-US">
                <a:ea typeface="宋体" charset="-122"/>
              </a:rPr>
              <a:t>在中型和大型的项目中一样取得了成功</a:t>
            </a:r>
          </a:p>
        </p:txBody>
      </p:sp>
      <p:sp>
        <p:nvSpPr>
          <p:cNvPr id="9421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10AAA7E-3114-4649-9DC3-701D6A39A12D}" type="slidenum">
              <a:rPr lang="en-GB" altLang="zh-CN" sz="1100" smtClean="0">
                <a:solidFill>
                  <a:srgbClr val="636363"/>
                </a:solidFill>
              </a:rPr>
              <a:pPr eaLnBrk="1" hangingPunct="1"/>
              <a:t>71</a:t>
            </a:fld>
            <a:endParaRPr lang="en-GB" altLang="zh-CN" sz="1100" smtClean="0">
              <a:solidFill>
                <a:srgbClr val="636363"/>
              </a:solidFill>
            </a:endParaRPr>
          </a:p>
        </p:txBody>
      </p:sp>
      <p:pic>
        <p:nvPicPr>
          <p:cNvPr id="94213" name="Picture 13" descr="http://t1.gstatic.com/images?q=tbn:ANd9GcSKP5IKBn0n2Da353QFgNEZcl2vle1WxV7oeSLl68kFw78hVP3U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800" y="1524000"/>
            <a:ext cx="20288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smtClean="0">
                <a:latin typeface="华文仿宋" pitchFamily="2" charset="-122"/>
                <a:ea typeface="华文仿宋" pitchFamily="2" charset="-122"/>
              </a:rPr>
              <a:t>总结</a:t>
            </a:r>
            <a:endParaRPr lang="zh-TW" altLang="en-US" smtClean="0">
              <a:latin typeface="华文仿宋" pitchFamily="2" charset="-122"/>
              <a:ea typeface="华文仿宋" pitchFamily="2" charset="-122"/>
            </a:endParaRPr>
          </a:p>
        </p:txBody>
      </p:sp>
      <p:sp>
        <p:nvSpPr>
          <p:cNvPr id="95235" name="Rectangle 3"/>
          <p:cNvSpPr>
            <a:spLocks noGrp="1" noChangeArrowheads="1"/>
          </p:cNvSpPr>
          <p:nvPr>
            <p:ph idx="1"/>
          </p:nvPr>
        </p:nvSpPr>
        <p:spPr>
          <a:xfrm>
            <a:off x="457200" y="1600200"/>
            <a:ext cx="8229600" cy="4089400"/>
          </a:xfrm>
        </p:spPr>
        <p:txBody>
          <a:bodyPr/>
          <a:lstStyle/>
          <a:p>
            <a:pPr eaLnBrk="1" hangingPunct="1"/>
            <a:r>
              <a:rPr lang="en-US" altLang="zh-TW" sz="2400" smtClean="0">
                <a:latin typeface="华文仿宋" pitchFamily="2" charset="-122"/>
                <a:ea typeface="华文仿宋" pitchFamily="2" charset="-122"/>
              </a:rPr>
              <a:t>Agile Software Development</a:t>
            </a:r>
            <a:r>
              <a:rPr lang="zh-CN" altLang="en-US" sz="2400" smtClean="0">
                <a:latin typeface="华文仿宋" pitchFamily="2" charset="-122"/>
                <a:ea typeface="华文仿宋" pitchFamily="2" charset="-122"/>
              </a:rPr>
              <a:t>是软件开发所强调的一个精神，而不是一个方法。</a:t>
            </a:r>
            <a:endParaRPr lang="zh-TW" altLang="en-US" sz="2400" smtClean="0">
              <a:latin typeface="华文仿宋" pitchFamily="2" charset="-122"/>
              <a:ea typeface="华文仿宋" pitchFamily="2" charset="-122"/>
            </a:endParaRPr>
          </a:p>
          <a:p>
            <a:pPr eaLnBrk="1" hangingPunct="1"/>
            <a:r>
              <a:rPr lang="zh-TW" altLang="en-US" sz="2400" smtClean="0">
                <a:latin typeface="华文仿宋" pitchFamily="2" charset="-122"/>
                <a:ea typeface="华文仿宋" pitchFamily="2" charset="-122"/>
              </a:rPr>
              <a:t>遵循</a:t>
            </a:r>
            <a:r>
              <a:rPr lang="en-US" altLang="zh-TW" sz="2400" smtClean="0">
                <a:latin typeface="华文仿宋" pitchFamily="2" charset="-122"/>
                <a:ea typeface="华文仿宋" pitchFamily="2" charset="-122"/>
              </a:rPr>
              <a:t>Agile Alliance</a:t>
            </a:r>
            <a:r>
              <a:rPr lang="zh-CN" altLang="en-US" sz="2400" smtClean="0">
                <a:latin typeface="华文仿宋" pitchFamily="2" charset="-122"/>
                <a:ea typeface="华文仿宋" pitchFamily="2" charset="-122"/>
              </a:rPr>
              <a:t>所提的四个价值观与</a:t>
            </a:r>
            <a:r>
              <a:rPr lang="en-US" altLang="zh-TW" sz="2400" smtClean="0">
                <a:latin typeface="华文仿宋" pitchFamily="2" charset="-122"/>
                <a:ea typeface="华文仿宋" pitchFamily="2" charset="-122"/>
              </a:rPr>
              <a:t>12</a:t>
            </a:r>
            <a:r>
              <a:rPr lang="zh-TW" altLang="en-US" sz="2400" smtClean="0">
                <a:latin typeface="华文仿宋" pitchFamily="2" charset="-122"/>
                <a:ea typeface="华文仿宋" pitchFamily="2" charset="-122"/>
              </a:rPr>
              <a:t>个原则。</a:t>
            </a:r>
          </a:p>
          <a:p>
            <a:pPr eaLnBrk="1" hangingPunct="1"/>
            <a:r>
              <a:rPr lang="zh-CN" altLang="en-US" sz="2400" smtClean="0">
                <a:latin typeface="华文仿宋" pitchFamily="2" charset="-122"/>
                <a:ea typeface="华文仿宋" pitchFamily="2" charset="-122"/>
              </a:rPr>
              <a:t>最常见的开发方式</a:t>
            </a:r>
            <a:endParaRPr lang="zh-TW" altLang="en-US" sz="2400" smtClean="0">
              <a:latin typeface="华文仿宋" pitchFamily="2" charset="-122"/>
              <a:ea typeface="华文仿宋" pitchFamily="2" charset="-122"/>
            </a:endParaRPr>
          </a:p>
          <a:p>
            <a:pPr lvl="1" eaLnBrk="1" hangingPunct="1"/>
            <a:r>
              <a:rPr lang="en-US" altLang="zh-TW" sz="2000" smtClean="0">
                <a:latin typeface="华文仿宋" pitchFamily="2" charset="-122"/>
                <a:ea typeface="华文仿宋" pitchFamily="2" charset="-122"/>
              </a:rPr>
              <a:t>XP</a:t>
            </a:r>
          </a:p>
          <a:p>
            <a:pPr lvl="1" eaLnBrk="1" hangingPunct="1"/>
            <a:r>
              <a:rPr lang="en-US" altLang="zh-TW" sz="2000" smtClean="0">
                <a:latin typeface="华文仿宋" pitchFamily="2" charset="-122"/>
                <a:ea typeface="华文仿宋" pitchFamily="2" charset="-122"/>
              </a:rPr>
              <a:t>SCRUM</a:t>
            </a:r>
          </a:p>
          <a:p>
            <a:pPr eaLnBrk="1" hangingPunct="1"/>
            <a:r>
              <a:rPr lang="zh-CN" altLang="en-US" sz="2400" smtClean="0">
                <a:ea typeface="宋体" pitchFamily="2" charset="-122"/>
              </a:rPr>
              <a:t>敏捷开发过程是一个艰苦的过程，重在实践</a:t>
            </a:r>
          </a:p>
          <a:p>
            <a:pPr eaLnBrk="1" hangingPunct="1"/>
            <a:r>
              <a:rPr lang="zh-CN" altLang="en-US" sz="2400" smtClean="0">
                <a:ea typeface="宋体" pitchFamily="2" charset="-122"/>
              </a:rPr>
              <a:t>即使非敏捷的项目中也可以应用敏捷的实践经验</a:t>
            </a:r>
            <a:endParaRPr lang="en-US" altLang="zh-CN" sz="2400" smtClean="0">
              <a:ea typeface="宋体" pitchFamily="2" charset="-122"/>
            </a:endParaRPr>
          </a:p>
          <a:p>
            <a:pPr eaLnBrk="1" hangingPunct="1"/>
            <a:r>
              <a:rPr lang="en-US" altLang="zh-TW" sz="2400" smtClean="0">
                <a:ea typeface="宋体" pitchFamily="2" charset="-122"/>
              </a:rPr>
              <a:t>CMMI</a:t>
            </a:r>
            <a:r>
              <a:rPr lang="zh-CN" altLang="en-US" sz="2400" smtClean="0">
                <a:ea typeface="宋体" pitchFamily="2" charset="-122"/>
              </a:rPr>
              <a:t>应该与敏捷实现融合，双剑合璧</a:t>
            </a:r>
            <a:endParaRPr lang="en-US" altLang="zh-TW" sz="2400" smtClean="0">
              <a:ea typeface="宋体" pitchFamily="2" charset="-122"/>
            </a:endParaRPr>
          </a:p>
          <a:p>
            <a:pPr lvl="1" eaLnBrk="1" hangingPunct="1"/>
            <a:endParaRPr lang="en-US" altLang="zh-TW" sz="2000" smtClean="0">
              <a:latin typeface="Times New Roman" pitchFamily="18" charset="0"/>
              <a:ea typeface="DFKai-SB" pitchFamily="65" charset="-120"/>
            </a:endParaRPr>
          </a:p>
        </p:txBody>
      </p:sp>
      <p:sp>
        <p:nvSpPr>
          <p:cNvPr id="4" name="TextBox 3"/>
          <p:cNvSpPr txBox="1">
            <a:spLocks noChangeArrowheads="1"/>
          </p:cNvSpPr>
          <p:nvPr/>
        </p:nvSpPr>
        <p:spPr bwMode="auto">
          <a:xfrm>
            <a:off x="1450975" y="5791200"/>
            <a:ext cx="6542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1800">
                <a:solidFill>
                  <a:srgbClr val="FF0000"/>
                </a:solidFill>
              </a:rPr>
              <a:t>问题</a:t>
            </a:r>
            <a:r>
              <a:rPr lang="en-US" altLang="zh-CN" sz="1800">
                <a:solidFill>
                  <a:srgbClr val="FF0000"/>
                </a:solidFill>
              </a:rPr>
              <a:t>3</a:t>
            </a:r>
            <a:r>
              <a:rPr lang="zh-CN" altLang="en-US" sz="1800">
                <a:solidFill>
                  <a:srgbClr val="FF0000"/>
                </a:solidFill>
              </a:rPr>
              <a:t>，在</a:t>
            </a:r>
            <a:r>
              <a:rPr lang="en-US" altLang="zh-CN" sz="1800">
                <a:solidFill>
                  <a:srgbClr val="FF0000"/>
                </a:solidFill>
              </a:rPr>
              <a:t>SCRUM</a:t>
            </a:r>
            <a:r>
              <a:rPr lang="zh-CN" altLang="en-US" sz="1800">
                <a:solidFill>
                  <a:srgbClr val="FF0000"/>
                </a:solidFill>
              </a:rPr>
              <a:t>中能够直观展现冲刺的进度的图形是什么图？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eaLnBrk="1" hangingPunct="1"/>
            <a:r>
              <a:rPr lang="zh-CN" altLang="en-US" smtClean="0"/>
              <a:t>延伸学习</a:t>
            </a:r>
          </a:p>
        </p:txBody>
      </p:sp>
      <p:sp>
        <p:nvSpPr>
          <p:cNvPr id="96259" name="内容占位符 2"/>
          <p:cNvSpPr>
            <a:spLocks noGrp="1"/>
          </p:cNvSpPr>
          <p:nvPr>
            <p:ph idx="1"/>
          </p:nvPr>
        </p:nvSpPr>
        <p:spPr>
          <a:xfrm>
            <a:off x="2481263" y="1600200"/>
            <a:ext cx="6205537" cy="2159000"/>
          </a:xfrm>
        </p:spPr>
        <p:txBody>
          <a:bodyPr/>
          <a:lstStyle/>
          <a:p>
            <a:pPr eaLnBrk="1" hangingPunct="1"/>
            <a:r>
              <a:rPr lang="zh-CN" altLang="en-US" sz="1600" smtClean="0"/>
              <a:t>原书名： </a:t>
            </a:r>
            <a:r>
              <a:rPr lang="en-US" altLang="zh-CN" sz="1600" b="1" smtClean="0">
                <a:hlinkClick r:id="rId3"/>
              </a:rPr>
              <a:t>Agile Project Management with Scrum</a:t>
            </a:r>
            <a:r>
              <a:rPr lang="en-US" altLang="zh-CN" sz="1600" smtClean="0">
                <a:hlinkClick r:id="rId3"/>
              </a:rPr>
              <a:t> </a:t>
            </a:r>
            <a:endParaRPr lang="en-US" altLang="zh-CN" sz="1600" smtClean="0"/>
          </a:p>
          <a:p>
            <a:pPr eaLnBrk="1" hangingPunct="1"/>
            <a:r>
              <a:rPr lang="zh-CN" altLang="en-US" sz="1600" smtClean="0"/>
              <a:t>原出版社：</a:t>
            </a:r>
            <a:r>
              <a:rPr lang="zh-CN" altLang="en-US" sz="1600" smtClean="0">
                <a:hlinkClick r:id="rId4" action="ppaction://hlinkfile"/>
              </a:rPr>
              <a:t> </a:t>
            </a:r>
            <a:r>
              <a:rPr lang="en-US" altLang="zh-CN" sz="1600" smtClean="0">
                <a:hlinkClick r:id="rId4" action="ppaction://hlinkfile"/>
              </a:rPr>
              <a:t>Microsoft Press </a:t>
            </a:r>
            <a:endParaRPr lang="en-US" altLang="zh-CN" sz="1600" smtClean="0"/>
          </a:p>
          <a:p>
            <a:pPr eaLnBrk="1" hangingPunct="1"/>
            <a:r>
              <a:rPr lang="zh-CN" altLang="en-US" sz="1600" smtClean="0"/>
              <a:t>作者： </a:t>
            </a:r>
            <a:r>
              <a:rPr lang="en-US" altLang="zh-CN" sz="1600" b="1" smtClean="0">
                <a:hlinkClick r:id="rId5" action="ppaction://hlinkfile"/>
              </a:rPr>
              <a:t>(</a:t>
            </a:r>
            <a:r>
              <a:rPr lang="zh-CN" altLang="en-US" sz="1600" b="1" smtClean="0">
                <a:hlinkClick r:id="rId5" action="ppaction://hlinkfile"/>
              </a:rPr>
              <a:t>美</a:t>
            </a:r>
            <a:r>
              <a:rPr lang="en-US" altLang="zh-CN" sz="1600" b="1" smtClean="0">
                <a:hlinkClick r:id="rId5" action="ppaction://hlinkfile"/>
              </a:rPr>
              <a:t>)Ken Schwaber</a:t>
            </a:r>
            <a:r>
              <a:rPr lang="en-US" altLang="zh-CN" sz="1600" smtClean="0">
                <a:hlinkClick r:id="rId5" action="ppaction://hlinkfile"/>
              </a:rPr>
              <a:t> </a:t>
            </a:r>
            <a:r>
              <a:rPr lang="en-US" altLang="zh-CN" sz="1600" smtClean="0"/>
              <a:t>   [</a:t>
            </a:r>
            <a:r>
              <a:rPr lang="zh-CN" altLang="en-US" sz="1600" smtClean="0"/>
              <a:t>作译者介绍</a:t>
            </a:r>
            <a:r>
              <a:rPr lang="en-US" altLang="zh-CN" sz="1600" smtClean="0"/>
              <a:t>] </a:t>
            </a:r>
          </a:p>
          <a:p>
            <a:pPr eaLnBrk="1" hangingPunct="1"/>
            <a:r>
              <a:rPr lang="zh-CN" altLang="en-US" sz="1600" smtClean="0"/>
              <a:t>译者： </a:t>
            </a:r>
            <a:r>
              <a:rPr lang="zh-CN" altLang="en-US" sz="1600" smtClean="0">
                <a:hlinkClick r:id="rId6" action="ppaction://hlinkfile"/>
              </a:rPr>
              <a:t>李国彪</a:t>
            </a:r>
            <a:r>
              <a:rPr lang="zh-CN" altLang="en-US" sz="1600" smtClean="0"/>
              <a:t> </a:t>
            </a:r>
          </a:p>
          <a:p>
            <a:pPr eaLnBrk="1" hangingPunct="1"/>
            <a:r>
              <a:rPr lang="zh-CN" altLang="en-US" sz="1600" smtClean="0"/>
              <a:t>丛书名：</a:t>
            </a:r>
            <a:r>
              <a:rPr lang="zh-CN" altLang="en-US" sz="1600" smtClean="0">
                <a:hlinkClick r:id="rId7" action="ppaction://hlinkfile"/>
              </a:rPr>
              <a:t> </a:t>
            </a:r>
            <a:r>
              <a:rPr lang="zh-CN" altLang="en-US" sz="1600" b="1" smtClean="0">
                <a:hlinkClick r:id="rId7" action="ppaction://hlinkfile"/>
              </a:rPr>
              <a:t>微软技术丛书</a:t>
            </a:r>
            <a:r>
              <a:rPr lang="zh-CN" altLang="en-US" sz="1600" smtClean="0"/>
              <a:t> </a:t>
            </a:r>
          </a:p>
          <a:p>
            <a:pPr eaLnBrk="1" hangingPunct="1"/>
            <a:r>
              <a:rPr lang="zh-CN" altLang="en-US" sz="1600" smtClean="0"/>
              <a:t>出版社：清华大学出版社 </a:t>
            </a:r>
          </a:p>
          <a:p>
            <a:pPr eaLnBrk="1" hangingPunct="1"/>
            <a:r>
              <a:rPr lang="en-US" altLang="zh-CN" sz="1600" smtClean="0"/>
              <a:t>ISBN</a:t>
            </a:r>
            <a:r>
              <a:rPr lang="zh-CN" altLang="en-US" sz="1600" smtClean="0"/>
              <a:t>：</a:t>
            </a:r>
            <a:r>
              <a:rPr lang="en-US" altLang="zh-CN" sz="1600" b="1" smtClean="0"/>
              <a:t>9787302164036</a:t>
            </a:r>
            <a:r>
              <a:rPr lang="en-US" altLang="zh-CN" sz="1600" smtClean="0"/>
              <a:t> </a:t>
            </a:r>
          </a:p>
          <a:p>
            <a:pPr eaLnBrk="1" hangingPunct="1"/>
            <a:endParaRPr lang="zh-CN" altLang="en-US" sz="1600" smtClean="0"/>
          </a:p>
        </p:txBody>
      </p:sp>
      <p:sp>
        <p:nvSpPr>
          <p:cNvPr id="9626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947299BF-E04C-4A65-B52E-2285F0FF6EB4}" type="slidenum">
              <a:rPr lang="en-GB" altLang="zh-CN" sz="1100" smtClean="0">
                <a:solidFill>
                  <a:srgbClr val="636363"/>
                </a:solidFill>
              </a:rPr>
              <a:pPr eaLnBrk="1" hangingPunct="1"/>
              <a:t>73</a:t>
            </a:fld>
            <a:endParaRPr lang="en-GB" altLang="zh-CN" sz="1100" smtClean="0">
              <a:solidFill>
                <a:srgbClr val="636363"/>
              </a:solidFill>
            </a:endParaRPr>
          </a:p>
        </p:txBody>
      </p:sp>
      <p:pic>
        <p:nvPicPr>
          <p:cNvPr id="96261" name="Picture 6" descr="Scrum敏捷项目管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00" y="1727200"/>
            <a:ext cx="13620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8" descr="http://images.china-pub.com/ebook195001-200000/197645/zcover.jp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663" y="4224338"/>
            <a:ext cx="1476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矩形 6"/>
          <p:cNvSpPr>
            <a:spLocks noChangeArrowheads="1"/>
          </p:cNvSpPr>
          <p:nvPr/>
        </p:nvSpPr>
        <p:spPr bwMode="auto">
          <a:xfrm>
            <a:off x="2792413" y="3986213"/>
            <a:ext cx="4197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t>硝烟中的</a:t>
            </a:r>
            <a:r>
              <a:rPr lang="en-US" altLang="zh-CN" b="1"/>
              <a:t>Scrum</a:t>
            </a:r>
            <a:r>
              <a:rPr lang="zh-CN" altLang="en-US" b="1"/>
              <a:t>和</a:t>
            </a:r>
            <a:r>
              <a:rPr lang="en-US" altLang="zh-CN" b="1"/>
              <a:t>XP——</a:t>
            </a:r>
            <a:r>
              <a:rPr lang="zh-CN" altLang="en-US" b="1"/>
              <a:t>我们如何实施</a:t>
            </a:r>
            <a:r>
              <a:rPr lang="en-US" altLang="zh-CN" b="1"/>
              <a:t>Scrum</a:t>
            </a:r>
            <a:endParaRPr lang="zh-CN" altLang="en-US"/>
          </a:p>
        </p:txBody>
      </p:sp>
      <p:sp>
        <p:nvSpPr>
          <p:cNvPr id="96264" name="矩形 7"/>
          <p:cNvSpPr>
            <a:spLocks noChangeArrowheads="1"/>
          </p:cNvSpPr>
          <p:nvPr/>
        </p:nvSpPr>
        <p:spPr bwMode="auto">
          <a:xfrm>
            <a:off x="2779713" y="4346575"/>
            <a:ext cx="4572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原书名： </a:t>
            </a:r>
            <a:r>
              <a:rPr lang="en-US" altLang="zh-CN" b="1">
                <a:hlinkClick r:id="rId11"/>
              </a:rPr>
              <a:t>Scrum and XP from the Trenches</a:t>
            </a:r>
            <a:r>
              <a:rPr lang="en-US" altLang="zh-CN">
                <a:hlinkClick r:id="rId11"/>
              </a:rPr>
              <a:t> </a:t>
            </a:r>
            <a:endParaRPr lang="en-US" altLang="zh-CN"/>
          </a:p>
          <a:p>
            <a:r>
              <a:rPr lang="zh-CN" altLang="en-US"/>
              <a:t>原出版社：</a:t>
            </a:r>
            <a:r>
              <a:rPr lang="zh-CN" altLang="en-US">
                <a:hlinkClick r:id="rId12" action="ppaction://hlinkfile"/>
              </a:rPr>
              <a:t> </a:t>
            </a:r>
            <a:r>
              <a:rPr lang="en-US" altLang="zh-CN">
                <a:hlinkClick r:id="rId12" action="ppaction://hlinkfile"/>
              </a:rPr>
              <a:t>Lulu.com </a:t>
            </a:r>
            <a:endParaRPr lang="en-US" altLang="zh-CN"/>
          </a:p>
          <a:p>
            <a:r>
              <a:rPr lang="zh-CN" altLang="en-US"/>
              <a:t>作者： </a:t>
            </a:r>
            <a:r>
              <a:rPr lang="en-US" altLang="zh-CN" b="1">
                <a:hlinkClick r:id="rId13" action="ppaction://hlinkfile"/>
              </a:rPr>
              <a:t>(</a:t>
            </a:r>
            <a:r>
              <a:rPr lang="zh-CN" altLang="en-US" b="1">
                <a:hlinkClick r:id="rId13" action="ppaction://hlinkfile"/>
              </a:rPr>
              <a:t>瑞典</a:t>
            </a:r>
            <a:r>
              <a:rPr lang="en-US" altLang="zh-CN" b="1">
                <a:hlinkClick r:id="rId13" action="ppaction://hlinkfile"/>
              </a:rPr>
              <a:t>)Henrik Kniberg</a:t>
            </a:r>
            <a:r>
              <a:rPr lang="en-US" altLang="zh-CN">
                <a:hlinkClick r:id="rId13" action="ppaction://hlinkfile"/>
              </a:rPr>
              <a:t> </a:t>
            </a:r>
            <a:r>
              <a:rPr lang="en-US" altLang="zh-CN"/>
              <a:t>   </a:t>
            </a:r>
          </a:p>
          <a:p>
            <a:r>
              <a:rPr lang="zh-CN" altLang="en-US"/>
              <a:t>译者： </a:t>
            </a:r>
            <a:r>
              <a:rPr lang="zh-CN" altLang="en-US">
                <a:hlinkClick r:id="rId14" action="ppaction://hlinkfile"/>
              </a:rPr>
              <a:t>李剑</a:t>
            </a:r>
            <a:r>
              <a:rPr lang="zh-CN" altLang="en-US"/>
              <a:t> </a:t>
            </a:r>
          </a:p>
          <a:p>
            <a:r>
              <a:rPr lang="zh-CN" altLang="en-US"/>
              <a:t>出版社：清华大学出版社 </a:t>
            </a:r>
          </a:p>
          <a:p>
            <a:r>
              <a:rPr lang="en-US" altLang="zh-CN"/>
              <a:t>ISBN</a:t>
            </a:r>
            <a:r>
              <a:rPr lang="zh-CN" altLang="en-US"/>
              <a:t>：</a:t>
            </a:r>
            <a:r>
              <a:rPr lang="en-US" altLang="zh-CN" b="1"/>
              <a:t>9787302243335</a:t>
            </a:r>
            <a:r>
              <a:rPr lang="en-US" altLang="zh-CN"/>
              <a:t> </a:t>
            </a:r>
          </a:p>
          <a:p>
            <a:r>
              <a:rPr lang="zh-CN" altLang="en-US"/>
              <a:t>上架时间：</a:t>
            </a:r>
            <a:r>
              <a:rPr lang="en-US" altLang="zh-CN"/>
              <a:t>2011-1-17 </a:t>
            </a:r>
          </a:p>
          <a:p>
            <a:r>
              <a:rPr lang="zh-CN" altLang="en-US"/>
              <a:t>出版日期：</a:t>
            </a:r>
            <a:r>
              <a:rPr lang="en-US" altLang="zh-CN"/>
              <a:t>2011 </a:t>
            </a:r>
            <a:r>
              <a:rPr lang="zh-CN" altLang="en-US"/>
              <a:t>年</a:t>
            </a:r>
            <a:r>
              <a:rPr lang="en-US" altLang="zh-CN"/>
              <a:t>1</a:t>
            </a:r>
            <a:r>
              <a:rPr lang="zh-CN" altLang="en-US"/>
              <a:t>月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r>
              <a:rPr lang="en-US" altLang="ko-KR" dirty="0"/>
              <a:t>www.</a:t>
            </a:r>
            <a:r>
              <a:rPr lang="en-US" altLang="zh-CN" dirty="0"/>
              <a:t>haiyisoft.com</a:t>
            </a:r>
          </a:p>
        </p:txBody>
      </p:sp>
      <p:sp>
        <p:nvSpPr>
          <p:cNvPr id="4" name="页脚占位符 3"/>
          <p:cNvSpPr>
            <a:spLocks noGrp="1"/>
          </p:cNvSpPr>
          <p:nvPr>
            <p:ph type="ftr" sz="quarter" idx="11"/>
          </p:nvPr>
        </p:nvSpPr>
        <p:spPr/>
        <p:txBody>
          <a:bodyPr/>
          <a:lstStyle/>
          <a:p>
            <a:pPr>
              <a:defRPr/>
            </a:pPr>
            <a:r>
              <a:rPr lang="zh-CN" altLang="en-US"/>
              <a:t>海颐软件</a:t>
            </a:r>
          </a:p>
        </p:txBody>
      </p:sp>
      <p:sp>
        <p:nvSpPr>
          <p:cNvPr id="43011" name="WordArt 3"/>
          <p:cNvSpPr>
            <a:spLocks noChangeArrowheads="1" noChangeShapeType="1" noTextEdit="1"/>
          </p:cNvSpPr>
          <p:nvPr/>
        </p:nvSpPr>
        <p:spPr bwMode="gray">
          <a:xfrm>
            <a:off x="1676400" y="2667000"/>
            <a:ext cx="5715000" cy="838200"/>
          </a:xfrm>
          <a:prstGeom prst="rect">
            <a:avLst/>
          </a:prstGeom>
        </p:spPr>
        <p:txBody>
          <a:bodyPr wrap="none" fromWordArt="1">
            <a:prstTxWarp prst="textDeflate">
              <a:avLst>
                <a:gd name="adj" fmla="val 0"/>
              </a:avLst>
            </a:prstTxWarp>
          </a:bodyPr>
          <a:lstStyle/>
          <a:p>
            <a:pPr algn="ctr"/>
            <a:r>
              <a:rPr lang="en-US" altLang="zh-CN" sz="3600" b="1" kern="10">
                <a:ln w="38100">
                  <a:solidFill>
                    <a:schemeClr val="bg1"/>
                  </a:solidFill>
                  <a:round/>
                  <a:headEnd/>
                  <a:tailEnd/>
                </a:ln>
                <a:gradFill rotWithShape="1">
                  <a:gsLst>
                    <a:gs pos="0">
                      <a:schemeClr val="hlink"/>
                    </a:gs>
                    <a:gs pos="100000">
                      <a:schemeClr val="tx1"/>
                    </a:gs>
                  </a:gsLst>
                  <a:lin ang="0" scaled="1"/>
                </a:gradFill>
                <a:effectLst>
                  <a:outerShdw dist="107763" dir="2700000" algn="ctr" rotWithShape="0">
                    <a:srgbClr val="868686">
                      <a:alpha val="50000"/>
                    </a:srgbClr>
                  </a:outerShdw>
                </a:effectLst>
                <a:latin typeface="Arial"/>
                <a:cs typeface="Arial"/>
              </a:rPr>
              <a:t>Thank You !</a:t>
            </a:r>
            <a:endParaRPr lang="zh-CN" altLang="en-US" sz="3600" b="1" kern="10">
              <a:ln w="38100">
                <a:solidFill>
                  <a:schemeClr val="bg1"/>
                </a:solidFill>
                <a:round/>
                <a:headEnd/>
                <a:tailEnd/>
              </a:ln>
              <a:gradFill rotWithShape="1">
                <a:gsLst>
                  <a:gs pos="0">
                    <a:schemeClr val="hlink"/>
                  </a:gs>
                  <a:gs pos="100000">
                    <a:schemeClr val="tx1"/>
                  </a:gs>
                </a:gsLst>
                <a:lin ang="0" scaled="1"/>
              </a:gradFill>
              <a:effectLst>
                <a:outerShdw dist="107763" dir="2700000"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p:cTn id="7" dur="500" fill="hold"/>
                                        <p:tgtEl>
                                          <p:spTgt spid="43011"/>
                                        </p:tgtEl>
                                        <p:attrNameLst>
                                          <p:attrName>ppt_w</p:attrName>
                                        </p:attrNameLst>
                                      </p:cBhvr>
                                      <p:tavLst>
                                        <p:tav tm="0">
                                          <p:val>
                                            <p:fltVal val="0"/>
                                          </p:val>
                                        </p:tav>
                                        <p:tav tm="100000">
                                          <p:val>
                                            <p:strVal val="#ppt_w"/>
                                          </p:val>
                                        </p:tav>
                                      </p:tavLst>
                                    </p:anim>
                                    <p:anim calcmode="lin" valueType="num">
                                      <p:cBhvr>
                                        <p:cTn id="8" dur="500" fill="hold"/>
                                        <p:tgtEl>
                                          <p:spTgt spid="43011"/>
                                        </p:tgtEl>
                                        <p:attrNameLst>
                                          <p:attrName>ppt_h</p:attrName>
                                        </p:attrNameLst>
                                      </p:cBhvr>
                                      <p:tavLst>
                                        <p:tav tm="0">
                                          <p:val>
                                            <p:fltVal val="0"/>
                                          </p:val>
                                        </p:tav>
                                        <p:tav tm="100000">
                                          <p:val>
                                            <p:strVal val="#ppt_h"/>
                                          </p:val>
                                        </p:tav>
                                      </p:tavLst>
                                    </p:anim>
                                    <p:animEffect transition="in" filter="fade">
                                      <p:cBhvr>
                                        <p:cTn id="9" dur="500"/>
                                        <p:tgtEl>
                                          <p:spTgt spid="4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latin typeface="华文仿宋" pitchFamily="2" charset="-122"/>
                <a:ea typeface="华文仿宋" pitchFamily="2" charset="-122"/>
              </a:rPr>
              <a:t>敏捷的</a:t>
            </a:r>
            <a:r>
              <a:rPr lang="zh-TW" altLang="en-US" smtClean="0">
                <a:latin typeface="华文仿宋" pitchFamily="2" charset="-122"/>
                <a:ea typeface="华文仿宋" pitchFamily="2" charset="-122"/>
              </a:rPr>
              <a:t>历史</a:t>
            </a:r>
          </a:p>
        </p:txBody>
      </p:sp>
      <p:sp>
        <p:nvSpPr>
          <p:cNvPr id="31747" name="Rectangle 3"/>
          <p:cNvSpPr>
            <a:spLocks noGrp="1" noChangeArrowheads="1"/>
          </p:cNvSpPr>
          <p:nvPr>
            <p:ph idx="1"/>
          </p:nvPr>
        </p:nvSpPr>
        <p:spPr/>
        <p:txBody>
          <a:bodyPr/>
          <a:lstStyle/>
          <a:p>
            <a:pPr eaLnBrk="1" hangingPunct="1">
              <a:lnSpc>
                <a:spcPct val="80000"/>
              </a:lnSpc>
            </a:pPr>
            <a:r>
              <a:rPr lang="zh-CN" altLang="en-US" sz="2400" smtClean="0">
                <a:latin typeface="华文仿宋" pitchFamily="2" charset="-122"/>
                <a:ea typeface="华文仿宋" pitchFamily="2" charset="-122"/>
              </a:rPr>
              <a:t>敏捷软件开发又称敏捷开发，</a:t>
            </a:r>
            <a:endParaRPr lang="zh-TW" altLang="en-US" sz="2400" smtClean="0">
              <a:latin typeface="华文仿宋" pitchFamily="2" charset="-122"/>
              <a:ea typeface="华文仿宋" pitchFamily="2" charset="-122"/>
            </a:endParaRPr>
          </a:p>
          <a:p>
            <a:pPr lvl="1" eaLnBrk="1" hangingPunct="1">
              <a:lnSpc>
                <a:spcPct val="80000"/>
              </a:lnSpc>
            </a:pPr>
            <a:r>
              <a:rPr lang="zh-TW" altLang="en-US" sz="1800" smtClean="0">
                <a:latin typeface="华文仿宋" pitchFamily="2" charset="-122"/>
                <a:ea typeface="华文仿宋" pitchFamily="2" charset="-122"/>
              </a:rPr>
              <a:t>从</a:t>
            </a:r>
            <a:r>
              <a:rPr lang="en-US" altLang="zh-TW" sz="1800" smtClean="0">
                <a:latin typeface="华文仿宋" pitchFamily="2" charset="-122"/>
                <a:ea typeface="华文仿宋" pitchFamily="2" charset="-122"/>
                <a:hlinkClick r:id="rId3" tooltip="1990年代"/>
              </a:rPr>
              <a:t>1990</a:t>
            </a:r>
            <a:r>
              <a:rPr lang="zh-TW" altLang="en-US" sz="1800" smtClean="0">
                <a:latin typeface="华文仿宋" pitchFamily="2" charset="-122"/>
                <a:ea typeface="华文仿宋" pitchFamily="2" charset="-122"/>
                <a:hlinkClick r:id="rId3" tooltip="1990年代"/>
              </a:rPr>
              <a:t>年代</a:t>
            </a:r>
            <a:r>
              <a:rPr lang="zh-CN" altLang="en-US" sz="1800" smtClean="0">
                <a:latin typeface="华文仿宋" pitchFamily="2" charset="-122"/>
                <a:ea typeface="华文仿宋" pitchFamily="2" charset="-122"/>
              </a:rPr>
              <a:t>开始逐渐引起广泛关注的一些新型软件开发方法，</a:t>
            </a:r>
            <a:r>
              <a:rPr lang="zh-CN" altLang="en-US" sz="1600" smtClean="0">
                <a:latin typeface="华文仿宋" pitchFamily="2" charset="-122"/>
                <a:ea typeface="华文仿宋" pitchFamily="2" charset="-122"/>
              </a:rPr>
              <a:t>是一种应对快速变化的需求的一种软件开发能力。</a:t>
            </a:r>
            <a:endParaRPr lang="en-US" altLang="zh-CN" sz="1600" smtClean="0">
              <a:latin typeface="华文仿宋" pitchFamily="2" charset="-122"/>
              <a:ea typeface="华文仿宋" pitchFamily="2" charset="-122"/>
            </a:endParaRPr>
          </a:p>
          <a:p>
            <a:pPr eaLnBrk="1" hangingPunct="1"/>
            <a:r>
              <a:rPr lang="en-US" altLang="zh-TW" sz="2400" smtClean="0">
                <a:latin typeface="华文仿宋" pitchFamily="2" charset="-122"/>
                <a:ea typeface="华文仿宋" pitchFamily="2" charset="-122"/>
              </a:rPr>
              <a:t>2001</a:t>
            </a:r>
            <a:r>
              <a:rPr lang="zh-CN" altLang="en-US" sz="2400" smtClean="0">
                <a:latin typeface="华文仿宋" pitchFamily="2" charset="-122"/>
                <a:ea typeface="华文仿宋" pitchFamily="2" charset="-122"/>
              </a:rPr>
              <a:t>年初，因观察到许多的软件团队身陷不断扩大的流程之中的困境，一群业界专家聚集在一起，勾勒出一些能让软件团队迅速工作，以及响应变化的价值观和原则。他们自称为</a:t>
            </a:r>
            <a:r>
              <a:rPr lang="en-US" altLang="zh-TW" sz="2400" smtClean="0">
                <a:latin typeface="华文仿宋" pitchFamily="2" charset="-122"/>
                <a:ea typeface="华文仿宋" pitchFamily="2" charset="-122"/>
              </a:rPr>
              <a:t>Agile Alliance</a:t>
            </a:r>
            <a:r>
              <a:rPr lang="zh-TW" altLang="en-US" sz="2400" smtClean="0">
                <a:latin typeface="华文仿宋" pitchFamily="2" charset="-122"/>
                <a:ea typeface="华文仿宋" pitchFamily="2" charset="-122"/>
              </a:rPr>
              <a:t>。</a:t>
            </a:r>
          </a:p>
          <a:p>
            <a:pPr eaLnBrk="1" hangingPunct="1"/>
            <a:r>
              <a:rPr lang="zh-CN" altLang="en-US" sz="2400" smtClean="0">
                <a:latin typeface="华文仿宋" pitchFamily="2" charset="-122"/>
                <a:ea typeface="华文仿宋" pitchFamily="2" charset="-122"/>
              </a:rPr>
              <a:t>之后的七个月里，他们创造具有价值的声明，也就是敏捷软件的开发宣言。</a:t>
            </a:r>
            <a:endParaRPr lang="en-US" altLang="zh-CN" sz="2400" smtClean="0">
              <a:latin typeface="华文仿宋" pitchFamily="2" charset="-122"/>
              <a:ea typeface="华文仿宋" pitchFamily="2" charset="-122"/>
            </a:endParaRPr>
          </a:p>
          <a:p>
            <a:pPr eaLnBrk="1" hangingPunct="1"/>
            <a:r>
              <a:rPr lang="zh-CN" altLang="en-US" sz="2400" smtClean="0">
                <a:latin typeface="华文仿宋" pitchFamily="2" charset="-122"/>
                <a:ea typeface="华文仿宋" pitchFamily="2" charset="-122"/>
              </a:rPr>
              <a:t>十五人中包括：大名鼎鼎的</a:t>
            </a:r>
            <a:r>
              <a:rPr lang="en-US" altLang="zh-CN" sz="2400" smtClean="0">
                <a:latin typeface="华文仿宋" pitchFamily="2" charset="-122"/>
                <a:ea typeface="华文仿宋" pitchFamily="2" charset="-122"/>
              </a:rPr>
              <a:t>Kent Beck</a:t>
            </a:r>
            <a:r>
              <a:rPr lang="zh-CN" altLang="en-US" sz="2400" smtClean="0">
                <a:latin typeface="华文仿宋" pitchFamily="2" charset="-122"/>
                <a:ea typeface="华文仿宋" pitchFamily="2" charset="-122"/>
              </a:rPr>
              <a:t>（</a:t>
            </a:r>
            <a:r>
              <a:rPr lang="en-US" altLang="zh-CN" sz="2400" smtClean="0">
                <a:latin typeface="华文仿宋" pitchFamily="2" charset="-122"/>
                <a:ea typeface="华文仿宋" pitchFamily="2" charset="-122"/>
              </a:rPr>
              <a:t>XP,TDD</a:t>
            </a:r>
            <a:r>
              <a:rPr lang="zh-CN" altLang="en-US" sz="2400" smtClean="0">
                <a:latin typeface="华文仿宋" pitchFamily="2" charset="-122"/>
                <a:ea typeface="华文仿宋" pitchFamily="2" charset="-122"/>
              </a:rPr>
              <a:t>的创始人</a:t>
            </a:r>
            <a:r>
              <a:rPr lang="en-US" altLang="zh-CN" sz="2400" smtClean="0">
                <a:latin typeface="华文仿宋" pitchFamily="2" charset="-122"/>
                <a:ea typeface="华文仿宋" pitchFamily="2" charset="-122"/>
              </a:rPr>
              <a:t>,Junit</a:t>
            </a:r>
            <a:r>
              <a:rPr lang="zh-CN" altLang="en-US" sz="2400" smtClean="0">
                <a:latin typeface="华文仿宋" pitchFamily="2" charset="-122"/>
                <a:ea typeface="华文仿宋" pitchFamily="2" charset="-122"/>
              </a:rPr>
              <a:t>的创始人之一）、</a:t>
            </a:r>
            <a:r>
              <a:rPr lang="en-US" altLang="zh-CN" sz="2400" smtClean="0">
                <a:latin typeface="华文仿宋" pitchFamily="2" charset="-122"/>
                <a:ea typeface="华文仿宋" pitchFamily="2" charset="-122"/>
              </a:rPr>
              <a:t>Ward Cunningham</a:t>
            </a:r>
            <a:r>
              <a:rPr lang="zh-CN" altLang="en-US" sz="2400" smtClean="0">
                <a:latin typeface="华文仿宋" pitchFamily="2" charset="-122"/>
                <a:ea typeface="华文仿宋" pitchFamily="2" charset="-122"/>
              </a:rPr>
              <a:t>（</a:t>
            </a:r>
            <a:r>
              <a:rPr lang="en-US" altLang="zh-CN" sz="2400" smtClean="0">
                <a:latin typeface="华文仿宋" pitchFamily="2" charset="-122"/>
                <a:ea typeface="华文仿宋" pitchFamily="2" charset="-122"/>
                <a:hlinkClick r:id="rId4" action="ppaction://hlinkfile" tooltip="Wiki"/>
              </a:rPr>
              <a:t>Wiki</a:t>
            </a:r>
            <a:r>
              <a:rPr lang="zh-CN" altLang="en-US" sz="2400" smtClean="0">
                <a:latin typeface="华文仿宋" pitchFamily="2" charset="-122"/>
                <a:ea typeface="华文仿宋" pitchFamily="2" charset="-122"/>
              </a:rPr>
              <a:t>概念的发明者）、</a:t>
            </a:r>
            <a:r>
              <a:rPr lang="en-US" altLang="zh-CN" sz="2400" smtClean="0">
                <a:latin typeface="华文仿宋" pitchFamily="2" charset="-122"/>
                <a:ea typeface="华文仿宋" pitchFamily="2" charset="-122"/>
              </a:rPr>
              <a:t>Martin Fowler</a:t>
            </a:r>
            <a:r>
              <a:rPr lang="zh-CN" altLang="en-US" sz="2400" smtClean="0">
                <a:latin typeface="华文仿宋" pitchFamily="2" charset="-122"/>
                <a:ea typeface="华文仿宋" pitchFamily="2" charset="-122"/>
              </a:rPr>
              <a:t>（</a:t>
            </a:r>
            <a:r>
              <a:rPr lang="en-US" altLang="zh-CN" sz="2400" smtClean="0">
                <a:latin typeface="华文仿宋" pitchFamily="2" charset="-122"/>
                <a:ea typeface="华文仿宋" pitchFamily="2" charset="-122"/>
              </a:rPr>
              <a:t>《</a:t>
            </a:r>
            <a:r>
              <a:rPr lang="zh-CN" altLang="en-US" sz="2400" smtClean="0">
                <a:latin typeface="华文仿宋" pitchFamily="2" charset="-122"/>
                <a:ea typeface="华文仿宋" pitchFamily="2" charset="-122"/>
              </a:rPr>
              <a:t>企业应用架构模式</a:t>
            </a:r>
            <a:r>
              <a:rPr lang="en-US" altLang="zh-CN" sz="2400" smtClean="0">
                <a:latin typeface="华文仿宋" pitchFamily="2" charset="-122"/>
                <a:ea typeface="华文仿宋" pitchFamily="2" charset="-122"/>
              </a:rPr>
              <a:t>》</a:t>
            </a:r>
            <a:r>
              <a:rPr lang="zh-CN" altLang="en-US" sz="2400" smtClean="0">
                <a:latin typeface="华文仿宋" pitchFamily="2" charset="-122"/>
                <a:ea typeface="华文仿宋" pitchFamily="2" charset="-122"/>
              </a:rPr>
              <a:t>作者）、</a:t>
            </a:r>
            <a:r>
              <a:rPr lang="en-US" altLang="zh-CN" sz="2400" smtClean="0">
                <a:latin typeface="华文仿宋" pitchFamily="2" charset="-122"/>
                <a:ea typeface="华文仿宋" pitchFamily="2" charset="-122"/>
              </a:rPr>
              <a:t>Robert C. Martin</a:t>
            </a:r>
            <a:r>
              <a:rPr lang="zh-CN" altLang="en-US" sz="2400" smtClean="0">
                <a:latin typeface="华文仿宋" pitchFamily="2" charset="-122"/>
                <a:ea typeface="华文仿宋" pitchFamily="2" charset="-122"/>
              </a:rPr>
              <a:t>、</a:t>
            </a:r>
            <a:r>
              <a:rPr lang="en-US" altLang="zh-CN" sz="2400" smtClean="0">
                <a:latin typeface="华文仿宋" pitchFamily="2" charset="-122"/>
                <a:ea typeface="华文仿宋" pitchFamily="2" charset="-122"/>
              </a:rPr>
              <a:t>Ken Schwaber </a:t>
            </a:r>
            <a:endParaRPr lang="zh-TW" altLang="en-US" sz="2400" smtClean="0">
              <a:latin typeface="华文仿宋" pitchFamily="2" charset="-122"/>
              <a:ea typeface="华文仿宋" pitchFamily="2" charset="-122"/>
            </a:endParaRPr>
          </a:p>
          <a:p>
            <a:pPr eaLnBrk="1" hangingPunct="1">
              <a:lnSpc>
                <a:spcPct val="80000"/>
              </a:lnSpc>
            </a:pPr>
            <a:endParaRPr lang="zh-TW" altLang="en-US" sz="2400" smtClean="0">
              <a:latin typeface="华文仿宋" pitchFamily="2" charset="-122"/>
              <a:ea typeface="华文仿宋" pitchFamily="2"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t>敏捷价值观之敏捷宣言</a:t>
            </a:r>
            <a:endParaRPr lang="zh-CN" altLang="en-US" smtClean="0">
              <a:ea typeface="宋体" pitchFamily="2" charset="-122"/>
            </a:endParaRPr>
          </a:p>
        </p:txBody>
      </p:sp>
      <p:sp>
        <p:nvSpPr>
          <p:cNvPr id="32771" name="灯片编号占位符 4"/>
          <p:cNvSpPr>
            <a:spLocks noGrp="1"/>
          </p:cNvSpPr>
          <p:nvPr>
            <p:ph type="sldNum" sz="quarter" idx="12"/>
          </p:nvPr>
        </p:nvSpPr>
        <p:spPr bwMode="auto">
          <a:xfrm>
            <a:off x="68040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fld id="{464450A7-82FC-4CD8-B4A5-5469010D04DB}" type="slidenum">
              <a:rPr lang="zh-CN" altLang="en-US" sz="1100" smtClean="0">
                <a:solidFill>
                  <a:srgbClr val="636363"/>
                </a:solidFill>
              </a:rPr>
              <a:pPr eaLnBrk="1" hangingPunct="1"/>
              <a:t>9</a:t>
            </a:fld>
            <a:endParaRPr lang="zh-CN" altLang="en-US" sz="1100" smtClean="0">
              <a:solidFill>
                <a:srgbClr val="636363"/>
              </a:solidFill>
            </a:endParaRPr>
          </a:p>
        </p:txBody>
      </p:sp>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57338"/>
            <a:ext cx="61214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971550" y="5589588"/>
            <a:ext cx="7488238" cy="522287"/>
          </a:xfrm>
          <a:prstGeom prst="rect">
            <a:avLst/>
          </a:prstGeom>
          <a:noFill/>
        </p:spPr>
        <p:txBody>
          <a:bodyPr>
            <a:spAutoFit/>
          </a:bodyPr>
          <a:lstStyle/>
          <a:p>
            <a:pPr>
              <a:defRPr/>
            </a:pPr>
            <a:r>
              <a:rPr lang="zh-CN" altLang="en-US" sz="2800" b="1" dirty="0">
                <a:solidFill>
                  <a:schemeClr val="tx1">
                    <a:lumMod val="50000"/>
                  </a:schemeClr>
                </a:solidFill>
              </a:rPr>
              <a:t>敏捷开发的核心思想是</a:t>
            </a:r>
            <a:r>
              <a:rPr lang="zh-CN" altLang="en-US" sz="2800" b="1" dirty="0"/>
              <a:t>：</a:t>
            </a:r>
            <a:r>
              <a:rPr lang="zh-CN" altLang="en-US" sz="2800" b="1" dirty="0">
                <a:solidFill>
                  <a:srgbClr val="FF0000"/>
                </a:solidFill>
              </a:rPr>
              <a:t>以人为本，适应变化</a:t>
            </a:r>
            <a:r>
              <a:rPr lang="zh-CN" altLang="en-US" sz="2800" b="1" dirty="0"/>
              <a:t>。</a:t>
            </a:r>
          </a:p>
        </p:txBody>
      </p:sp>
    </p:spTree>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Front page">
  <a:themeElements>
    <a:clrScheme name="Front page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fontScheme name="Front pag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Front page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ction front page">
  <a:themeElements>
    <a:clrScheme name="Section front page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fontScheme name="Section front pag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Section front page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ction front page red">
  <a:themeElements>
    <a:clrScheme name="Section front page red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fontScheme name="Section front page red">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Section front page red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End page">
  <a:themeElements>
    <a:clrScheme name="End page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fontScheme name="End pag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End page 1">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
      <a:dk1>
        <a:srgbClr val="000000"/>
      </a:dk1>
      <a:lt1>
        <a:srgbClr val="FFFFFF"/>
      </a:lt1>
      <a:dk2>
        <a:srgbClr val="BED600"/>
      </a:dk2>
      <a:lt2>
        <a:srgbClr val="CECFCB"/>
      </a:lt2>
      <a:accent1>
        <a:srgbClr val="E00034"/>
      </a:accent1>
      <a:accent2>
        <a:srgbClr val="FED100"/>
      </a:accent2>
      <a:accent3>
        <a:srgbClr val="FFFFFF"/>
      </a:accent3>
      <a:accent4>
        <a:srgbClr val="000000"/>
      </a:accent4>
      <a:accent5>
        <a:srgbClr val="EDAAAE"/>
      </a:accent5>
      <a:accent6>
        <a:srgbClr val="E6BD00"/>
      </a:accent6>
      <a:hlink>
        <a:srgbClr val="009FDA"/>
      </a:hlink>
      <a:folHlink>
        <a:srgbClr val="D100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TE2008</Template>
  <TotalTime>16187</TotalTime>
  <Words>6202</Words>
  <Application>Microsoft Office PowerPoint</Application>
  <PresentationFormat>全屏显示(4:3)</PresentationFormat>
  <Paragraphs>734</Paragraphs>
  <Slides>74</Slides>
  <Notes>74</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74</vt:i4>
      </vt:variant>
    </vt:vector>
  </HeadingPairs>
  <TitlesOfParts>
    <vt:vector size="93" baseType="lpstr">
      <vt:lpstr>Trebuchet MS</vt:lpstr>
      <vt:lpstr>Arial</vt:lpstr>
      <vt:lpstr>Franklin Gothic Medium</vt:lpstr>
      <vt:lpstr>Franklin Gothic Book</vt:lpstr>
      <vt:lpstr>Wingdings 2</vt:lpstr>
      <vt:lpstr>宋体</vt:lpstr>
      <vt:lpstr>黑体</vt:lpstr>
      <vt:lpstr>Malgun Gothic</vt:lpstr>
      <vt:lpstr>Times New Roman</vt:lpstr>
      <vt:lpstr>DFKai-SB</vt:lpstr>
      <vt:lpstr>华文仿宋</vt:lpstr>
      <vt:lpstr>微软雅黑</vt:lpstr>
      <vt:lpstr>楷体</vt:lpstr>
      <vt:lpstr>Wingdings</vt:lpstr>
      <vt:lpstr>Front page</vt:lpstr>
      <vt:lpstr>Section front page</vt:lpstr>
      <vt:lpstr>Section front page red</vt:lpstr>
      <vt:lpstr>End page</vt:lpstr>
      <vt:lpstr>暗香扑面</vt:lpstr>
      <vt:lpstr>Scrum敏捷项目管理</vt:lpstr>
      <vt:lpstr>目录</vt:lpstr>
      <vt:lpstr>敏捷的背景与动机</vt:lpstr>
      <vt:lpstr>软件项目的复杂性</vt:lpstr>
      <vt:lpstr>解决复杂性问题需要采用经验式方式</vt:lpstr>
      <vt:lpstr>他山之石</vt:lpstr>
      <vt:lpstr>目录</vt:lpstr>
      <vt:lpstr>敏捷的历史</vt:lpstr>
      <vt:lpstr>敏捷价值观之敏捷宣言</vt:lpstr>
      <vt:lpstr>敏捷价值观之敏捷宣言-1</vt:lpstr>
      <vt:lpstr>敏捷价值观之敏捷宣言-2</vt:lpstr>
      <vt:lpstr>敏捷价值观之敏捷宣言-3</vt:lpstr>
      <vt:lpstr>敏捷价值观之敏捷宣言-4</vt:lpstr>
      <vt:lpstr>敏捷开发的12个原则</vt:lpstr>
      <vt:lpstr>敏捷开发的12个原则</vt:lpstr>
      <vt:lpstr>目录</vt:lpstr>
      <vt:lpstr>什么是敏捷方法？</vt:lpstr>
      <vt:lpstr>敏捷的方法</vt:lpstr>
      <vt:lpstr>敏捷方法 VS. 瀑布模型</vt:lpstr>
      <vt:lpstr>敏捷项目管理VS传统项目管理</vt:lpstr>
      <vt:lpstr>敏捷 与CMMI双剑合璧</vt:lpstr>
      <vt:lpstr>eXtreme Programming</vt:lpstr>
      <vt:lpstr>Scrum开发流程</vt:lpstr>
      <vt:lpstr>为什么采用敏捷? –预期的收益  </vt:lpstr>
      <vt:lpstr>目录</vt:lpstr>
      <vt:lpstr>敏捷关键实践1——增量迭代</vt:lpstr>
      <vt:lpstr>敏捷关键实践2——测试驱动开发 TDD</vt:lpstr>
      <vt:lpstr>敏捷关键实践3——持续集成</vt:lpstr>
      <vt:lpstr>敏捷关键实践4——面对面交流 </vt:lpstr>
      <vt:lpstr>敏捷方法的其它实践</vt:lpstr>
      <vt:lpstr>重构——改善既有代码的设计</vt:lpstr>
      <vt:lpstr>Scrum何时更有效？</vt:lpstr>
      <vt:lpstr>目录</vt:lpstr>
      <vt:lpstr>敏捷特别强调人的因素</vt:lpstr>
      <vt:lpstr>Scrum框架</vt:lpstr>
      <vt:lpstr>Scrum角色</vt:lpstr>
      <vt:lpstr>Scrum角色之Product Owner</vt:lpstr>
      <vt:lpstr>Scrum角色之ScrumMaster</vt:lpstr>
      <vt:lpstr>Scrum角色之Scrum Team</vt:lpstr>
      <vt:lpstr>目录</vt:lpstr>
      <vt:lpstr>Scrum 流程</vt:lpstr>
      <vt:lpstr>Sprints(冲刺)</vt:lpstr>
      <vt:lpstr>Scrum框架</vt:lpstr>
      <vt:lpstr>Scrum仪式之Sprint计划会议</vt:lpstr>
      <vt:lpstr>Scrum仪式之Sprint计划会议</vt:lpstr>
      <vt:lpstr>Scrum仪式之每日Scrum会议(Daily Scrum)</vt:lpstr>
      <vt:lpstr>Scrum 任务板(Task Board)</vt:lpstr>
      <vt:lpstr>Scrum仪式之Sprint评审会议</vt:lpstr>
      <vt:lpstr>Scrum仪式之Sprint回顾会议</vt:lpstr>
      <vt:lpstr>Scrum物件之产品订单(Product Backlog)</vt:lpstr>
      <vt:lpstr>Scrum物件之产品订单(Product Backlog)</vt:lpstr>
      <vt:lpstr>Scrum物件之冲刺订单(Sprint Backlog)</vt:lpstr>
      <vt:lpstr>Sprint Backlog 示例</vt:lpstr>
      <vt:lpstr>Scrum物件之冲刺订单(Sprint Backlog)</vt:lpstr>
      <vt:lpstr>Scrum物件之燃尽图(Burn Down Chart)</vt:lpstr>
      <vt:lpstr>扩展Scrum</vt:lpstr>
      <vt:lpstr>Scrum Of Scrums</vt:lpstr>
      <vt:lpstr>Scrum项目之估计</vt:lpstr>
      <vt:lpstr>完成的定义 </vt:lpstr>
      <vt:lpstr>完成的定义 - Example</vt:lpstr>
      <vt:lpstr>障碍</vt:lpstr>
      <vt:lpstr>谁来清除障碍？</vt:lpstr>
      <vt:lpstr>清除障碍</vt:lpstr>
      <vt:lpstr>浪费产生的原因</vt:lpstr>
      <vt:lpstr>目录</vt:lpstr>
      <vt:lpstr>SCRUM实践</vt:lpstr>
      <vt:lpstr>SCRUM看板</vt:lpstr>
      <vt:lpstr>SCRUM燃尽图</vt:lpstr>
      <vt:lpstr>SCRUM带来的改善</vt:lpstr>
      <vt:lpstr>目录</vt:lpstr>
      <vt:lpstr>一些常见的误解</vt:lpstr>
      <vt:lpstr>总结</vt:lpstr>
      <vt:lpstr>延伸学习</vt:lpstr>
      <vt:lpstr>PowerPoint 演示文稿</vt:lpstr>
    </vt:vector>
  </TitlesOfParts>
  <Company>TietoEnator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Agile/Scrum Deployment in MDN</dc:title>
  <dc:creator>Risto Kero</dc:creator>
  <cp:lastModifiedBy>tiger</cp:lastModifiedBy>
  <cp:revision>1152</cp:revision>
  <dcterms:created xsi:type="dcterms:W3CDTF">2007-06-20T10:57:41Z</dcterms:created>
  <dcterms:modified xsi:type="dcterms:W3CDTF">2011-06-19T02:03:28Z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GTop">
    <vt:lpwstr>60</vt:lpwstr>
  </property>
  <property fmtid="{D5CDD505-2E9C-101B-9397-08002B2CF9AE}" pid="3" name="BGLeft">
    <vt:lpwstr>36</vt:lpwstr>
  </property>
  <property fmtid="{D5CDD505-2E9C-101B-9397-08002B2CF9AE}" pid="4" name="BGWidth">
    <vt:lpwstr>648</vt:lpwstr>
  </property>
  <property fmtid="{D5CDD505-2E9C-101B-9397-08002B2CF9AE}" pid="5" name="BGHeight">
    <vt:lpwstr>270</vt:lpwstr>
  </property>
  <property fmtid="{D5CDD505-2E9C-101B-9397-08002B2CF9AE}" pid="6" name="Colour1">
    <vt:lpwstr>255,200,233</vt:lpwstr>
  </property>
  <property fmtid="{D5CDD505-2E9C-101B-9397-08002B2CF9AE}" pid="7" name="Colour2">
    <vt:lpwstr>201,240,255</vt:lpwstr>
  </property>
  <property fmtid="{D5CDD505-2E9C-101B-9397-08002B2CF9AE}" pid="8" name="Colour3">
    <vt:lpwstr>255,248,204</vt:lpwstr>
  </property>
  <property fmtid="{D5CDD505-2E9C-101B-9397-08002B2CF9AE}" pid="9" name="Colour4">
    <vt:lpwstr>243,247,213</vt:lpwstr>
  </property>
  <property fmtid="{D5CDD505-2E9C-101B-9397-08002B2CF9AE}" pid="10" name="Colour5">
    <vt:lpwstr>226,227,228</vt:lpwstr>
  </property>
  <property fmtid="{D5CDD505-2E9C-101B-9397-08002B2CF9AE}" pid="11" name="Colour6">
    <vt:lpwstr>254,228,244</vt:lpwstr>
  </property>
  <property fmtid="{D5CDD505-2E9C-101B-9397-08002B2CF9AE}" pid="12" name="Colour7">
    <vt:lpwstr>229,247,255</vt:lpwstr>
  </property>
  <property fmtid="{D5CDD505-2E9C-101B-9397-08002B2CF9AE}" pid="13" name="Colour8">
    <vt:lpwstr>249,251,234</vt:lpwstr>
  </property>
</Properties>
</file>